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5" r:id="rId4"/>
  </p:sldMasterIdLst>
  <p:notesMasterIdLst>
    <p:notesMasterId r:id="rId10"/>
  </p:notesMasterIdLst>
  <p:handoutMasterIdLst>
    <p:handoutMasterId r:id="rId11"/>
  </p:handoutMasterIdLst>
  <p:sldIdLst>
    <p:sldId id="338" r:id="rId5"/>
    <p:sldId id="342" r:id="rId6"/>
    <p:sldId id="350" r:id="rId7"/>
    <p:sldId id="351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254" autoAdjust="0"/>
    <p:restoredTop sz="95940"/>
  </p:normalViewPr>
  <p:slideViewPr>
    <p:cSldViewPr snapToGrid="0">
      <p:cViewPr varScale="1">
        <p:scale>
          <a:sx n="111" d="100"/>
          <a:sy n="111" d="100"/>
        </p:scale>
        <p:origin x="2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0" d="100"/>
          <a:sy n="60" d="100"/>
        </p:scale>
        <p:origin x="2438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08916B-8145-4DD4-A4F0-4944307B250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8868C6-14E0-456B-8627-6ED3D5EA25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37BDEB-D08A-4BCC-82C3-65677B6346BB}" type="datetimeFigureOut">
              <a:rPr lang="en-US" smtClean="0"/>
              <a:t>7/21/20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0B6480-DE26-42CA-B861-D6EFA45FC7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DDB9B3-0030-40C0-AFA9-FACA7EA5136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F12C2-4DB0-4437-81E7-A0C89F24A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292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4182BB-4E27-4552-8EE4-33C8EF731305}" type="datetimeFigureOut">
              <a:rPr lang="en-US" smtClean="0"/>
              <a:t>7/21/20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8442E7-1E35-4707-8504-AE37222ED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682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1190" y="3085764"/>
            <a:ext cx="10993550" cy="333814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7/21/20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5688E5B1-4139-AD48-BA45-9CE6A55A1ED0}"/>
              </a:ext>
            </a:extLst>
          </p:cNvPr>
          <p:cNvSpPr/>
          <p:nvPr userDrawn="1"/>
        </p:nvSpPr>
        <p:spPr>
          <a:xfrm>
            <a:off x="109259" y="4564339"/>
            <a:ext cx="1016001" cy="3810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 dirty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4208041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7/21/20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360596E6-4DE9-A746-9D39-94401D2B4645}"/>
              </a:ext>
            </a:extLst>
          </p:cNvPr>
          <p:cNvSpPr/>
          <p:nvPr userDrawn="1"/>
        </p:nvSpPr>
        <p:spPr>
          <a:xfrm rot="16200000">
            <a:off x="3619401" y="2402840"/>
            <a:ext cx="1270001" cy="12701"/>
          </a:xfrm>
          <a:prstGeom prst="rect">
            <a:avLst/>
          </a:prstGeom>
          <a:solidFill>
            <a:srgbClr val="11111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>
              <a:defRPr sz="3200" spc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noProof="0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14FCD294-AF1C-5E4C-A4DA-80CFCFA430D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73138" y="917461"/>
            <a:ext cx="2205037" cy="4989627"/>
          </a:xfrm>
          <a:custGeom>
            <a:avLst/>
            <a:gdLst>
              <a:gd name="connsiteX0" fmla="*/ 0 w 2205037"/>
              <a:gd name="connsiteY0" fmla="*/ 0 h 4989627"/>
              <a:gd name="connsiteX1" fmla="*/ 2205037 w 2205037"/>
              <a:gd name="connsiteY1" fmla="*/ 0 h 4989627"/>
              <a:gd name="connsiteX2" fmla="*/ 2205037 w 2205037"/>
              <a:gd name="connsiteY2" fmla="*/ 4989627 h 4989627"/>
              <a:gd name="connsiteX3" fmla="*/ 0 w 2205037"/>
              <a:gd name="connsiteY3" fmla="*/ 4989627 h 4989627"/>
              <a:gd name="connsiteX4" fmla="*/ 0 w 2205037"/>
              <a:gd name="connsiteY4" fmla="*/ 4286290 h 4989627"/>
              <a:gd name="connsiteX5" fmla="*/ 809319 w 2205037"/>
              <a:gd name="connsiteY5" fmla="*/ 4286290 h 4989627"/>
              <a:gd name="connsiteX6" fmla="*/ 809319 w 2205037"/>
              <a:gd name="connsiteY6" fmla="*/ 3905289 h 4989627"/>
              <a:gd name="connsiteX7" fmla="*/ 0 w 2205037"/>
              <a:gd name="connsiteY7" fmla="*/ 3905289 h 4989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05037" h="4989627">
                <a:moveTo>
                  <a:pt x="0" y="0"/>
                </a:moveTo>
                <a:lnTo>
                  <a:pt x="2205037" y="0"/>
                </a:lnTo>
                <a:lnTo>
                  <a:pt x="2205037" y="4989627"/>
                </a:lnTo>
                <a:lnTo>
                  <a:pt x="0" y="4989627"/>
                </a:lnTo>
                <a:lnTo>
                  <a:pt x="0" y="4286290"/>
                </a:lnTo>
                <a:lnTo>
                  <a:pt x="809319" y="4286290"/>
                </a:lnTo>
                <a:lnTo>
                  <a:pt x="809319" y="3905289"/>
                </a:lnTo>
                <a:lnTo>
                  <a:pt x="0" y="3905289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>
            <a:noAutofit/>
          </a:bodyPr>
          <a:lstStyle/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15" name="Rectangle 1">
            <a:extLst>
              <a:ext uri="{FF2B5EF4-FFF2-40B4-BE49-F238E27FC236}">
                <a16:creationId xmlns:a16="http://schemas.microsoft.com/office/drawing/2014/main" id="{8EDF2123-85B2-F547-8D7A-F0273E1E9E85}"/>
              </a:ext>
            </a:extLst>
          </p:cNvPr>
          <p:cNvSpPr/>
          <p:nvPr userDrawn="1"/>
        </p:nvSpPr>
        <p:spPr>
          <a:xfrm>
            <a:off x="764089" y="4824593"/>
            <a:ext cx="1016001" cy="3810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 dirty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51DA15C9-6722-0B47-897A-7DC9AED35B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48051" y="2945525"/>
            <a:ext cx="2945494" cy="1613201"/>
          </a:xfrm>
        </p:spPr>
        <p:txBody>
          <a:bodyPr lIns="0" tIns="0" rIns="0" bIns="0" anchor="b">
            <a:normAutofit/>
          </a:bodyPr>
          <a:lstStyle>
            <a:lvl1pPr>
              <a:defRPr sz="3400"/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22" name="Content Placeholder 20">
            <a:extLst>
              <a:ext uri="{FF2B5EF4-FFF2-40B4-BE49-F238E27FC236}">
                <a16:creationId xmlns:a16="http://schemas.microsoft.com/office/drawing/2014/main" id="{5FFB748F-E999-9A4B-B9D8-B6E1C2AE013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405688" y="2005013"/>
            <a:ext cx="4510087" cy="402748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E1CE3103-A678-F348-AA30-2B3E815E2A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11000"/>
          </a:blip>
          <a:stretch>
            <a:fillRect/>
          </a:stretch>
        </p:blipFill>
        <p:spPr>
          <a:xfrm>
            <a:off x="10786917" y="547372"/>
            <a:ext cx="823892" cy="946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821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le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7/21/20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placeholder.jpg">
            <a:extLst>
              <a:ext uri="{FF2B5EF4-FFF2-40B4-BE49-F238E27FC236}">
                <a16:creationId xmlns:a16="http://schemas.microsoft.com/office/drawing/2014/main" id="{D447DA2F-5DA0-834C-9AFA-DC4F7B4ECCD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128308" y="717550"/>
            <a:ext cx="2063601" cy="4953001"/>
          </a:xfrm>
          <a:prstGeom prst="rect">
            <a:avLst/>
          </a:prstGeom>
          <a:solidFill>
            <a:schemeClr val="tx2"/>
          </a:solidFill>
        </p:spPr>
        <p:txBody>
          <a:bodyPr lIns="91439" tIns="45719" rIns="91439" bIns="45719">
            <a:noAutofit/>
          </a:bodyPr>
          <a:lstStyle/>
          <a:p>
            <a:r>
              <a:rPr lang="en-GB" noProof="0"/>
              <a:t>Click icon to add picture</a:t>
            </a:r>
            <a:endParaRPr lang="en-US" noProof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0292654E-1088-3C42-A573-2CBF48FA332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274457" y="3168650"/>
            <a:ext cx="3367194" cy="3689350"/>
          </a:xfrm>
          <a:custGeom>
            <a:avLst/>
            <a:gdLst>
              <a:gd name="connsiteX0" fmla="*/ 0 w 3367194"/>
              <a:gd name="connsiteY0" fmla="*/ 0 h 3689350"/>
              <a:gd name="connsiteX1" fmla="*/ 3367194 w 3367194"/>
              <a:gd name="connsiteY1" fmla="*/ 0 h 3689350"/>
              <a:gd name="connsiteX2" fmla="*/ 3367194 w 3367194"/>
              <a:gd name="connsiteY2" fmla="*/ 3689350 h 3689350"/>
              <a:gd name="connsiteX3" fmla="*/ 0 w 3367194"/>
              <a:gd name="connsiteY3" fmla="*/ 3689350 h 3689350"/>
              <a:gd name="connsiteX4" fmla="*/ 0 w 3367194"/>
              <a:gd name="connsiteY4" fmla="*/ 2035101 h 3689350"/>
              <a:gd name="connsiteX5" fmla="*/ 508000 w 3367194"/>
              <a:gd name="connsiteY5" fmla="*/ 2035101 h 3689350"/>
              <a:gd name="connsiteX6" fmla="*/ 508000 w 3367194"/>
              <a:gd name="connsiteY6" fmla="*/ 1654100 h 3689350"/>
              <a:gd name="connsiteX7" fmla="*/ 0 w 3367194"/>
              <a:gd name="connsiteY7" fmla="*/ 1654100 h 368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67194" h="3689350">
                <a:moveTo>
                  <a:pt x="0" y="0"/>
                </a:moveTo>
                <a:lnTo>
                  <a:pt x="3367194" y="0"/>
                </a:lnTo>
                <a:lnTo>
                  <a:pt x="3367194" y="3689350"/>
                </a:lnTo>
                <a:lnTo>
                  <a:pt x="0" y="3689350"/>
                </a:lnTo>
                <a:lnTo>
                  <a:pt x="0" y="2035101"/>
                </a:lnTo>
                <a:lnTo>
                  <a:pt x="508000" y="2035101"/>
                </a:lnTo>
                <a:lnTo>
                  <a:pt x="508000" y="1654100"/>
                </a:lnTo>
                <a:lnTo>
                  <a:pt x="0" y="165410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lIns="91439" tIns="45719" rIns="91439" bIns="45719">
            <a:noAutofit/>
          </a:bodyPr>
          <a:lstStyle/>
          <a:p>
            <a:r>
              <a:rPr lang="en-GB" noProof="0"/>
              <a:t>Click icon to add picture</a:t>
            </a:r>
            <a:endParaRPr lang="en-US" noProof="0"/>
          </a:p>
        </p:txBody>
      </p:sp>
      <p:sp>
        <p:nvSpPr>
          <p:cNvPr id="7" name="placeholder.jpg">
            <a:extLst>
              <a:ext uri="{FF2B5EF4-FFF2-40B4-BE49-F238E27FC236}">
                <a16:creationId xmlns:a16="http://schemas.microsoft.com/office/drawing/2014/main" id="{098C8554-580A-2442-9906-28A71B624A6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274457" y="0"/>
            <a:ext cx="3367194" cy="2667000"/>
          </a:xfrm>
          <a:prstGeom prst="rect">
            <a:avLst/>
          </a:prstGeom>
          <a:solidFill>
            <a:schemeClr val="tx2"/>
          </a:solidFill>
        </p:spPr>
        <p:txBody>
          <a:bodyPr lIns="91439" tIns="45719" rIns="91439" bIns="45719">
            <a:noAutofit/>
          </a:bodyPr>
          <a:lstStyle/>
          <a:p>
            <a:r>
              <a:rPr lang="en-GB" noProof="0"/>
              <a:t>Click icon to add picture</a:t>
            </a:r>
            <a:endParaRPr lang="en-US" noProof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4DD41584-4B5C-2B41-B712-6810C565BC56}"/>
              </a:ext>
            </a:extLst>
          </p:cNvPr>
          <p:cNvSpPr/>
          <p:nvPr userDrawn="1"/>
        </p:nvSpPr>
        <p:spPr>
          <a:xfrm>
            <a:off x="766456" y="4822750"/>
            <a:ext cx="1016001" cy="3810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 dirty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BCFE255A-D792-824C-B7BD-0F53CCBE9393}"/>
              </a:ext>
            </a:extLst>
          </p:cNvPr>
          <p:cNvSpPr/>
          <p:nvPr userDrawn="1"/>
        </p:nvSpPr>
        <p:spPr>
          <a:xfrm>
            <a:off x="9493307" y="2901950"/>
            <a:ext cx="1270001" cy="12700"/>
          </a:xfrm>
          <a:prstGeom prst="rect">
            <a:avLst/>
          </a:prstGeom>
          <a:solidFill>
            <a:srgbClr val="24282B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>
              <a:defRPr sz="3200" spc="0">
                <a:solidFill>
                  <a:srgbClr val="0433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noProof="0" dirty="0"/>
          </a:p>
        </p:txBody>
      </p:sp>
      <p:sp>
        <p:nvSpPr>
          <p:cNvPr id="13" name="Rectangle 1">
            <a:extLst>
              <a:ext uri="{FF2B5EF4-FFF2-40B4-BE49-F238E27FC236}">
                <a16:creationId xmlns:a16="http://schemas.microsoft.com/office/drawing/2014/main" id="{C5F7BCC5-255A-E040-9CB6-55FC42CEBF16}"/>
              </a:ext>
            </a:extLst>
          </p:cNvPr>
          <p:cNvSpPr/>
          <p:nvPr userDrawn="1"/>
        </p:nvSpPr>
        <p:spPr>
          <a:xfrm rot="16200000">
            <a:off x="3519629" y="2273300"/>
            <a:ext cx="1270001" cy="12700"/>
          </a:xfrm>
          <a:prstGeom prst="rect">
            <a:avLst/>
          </a:prstGeom>
          <a:solidFill>
            <a:srgbClr val="24282B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>
              <a:defRPr sz="3200" spc="0">
                <a:solidFill>
                  <a:srgbClr val="0433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noProof="0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A015DDBE-BC7A-D046-BEA1-79A44722B1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52484" y="3486000"/>
            <a:ext cx="3658324" cy="1613201"/>
          </a:xfrm>
        </p:spPr>
        <p:txBody>
          <a:bodyPr lIns="0" tIns="0" rIns="0" bIns="0" anchor="ctr">
            <a:normAutofit/>
          </a:bodyPr>
          <a:lstStyle>
            <a:lvl1pPr>
              <a:defRPr sz="3400"/>
            </a:lvl1pPr>
          </a:lstStyle>
          <a:p>
            <a:r>
              <a:rPr lang="en-US" dirty="0"/>
              <a:t>TITLE GOES HERE</a:t>
            </a:r>
          </a:p>
        </p:txBody>
      </p:sp>
      <p:pic>
        <p:nvPicPr>
          <p:cNvPr id="15" name="Picture 14" descr="A close up of a logo&#10;&#10;Description automatically generated">
            <a:extLst>
              <a:ext uri="{FF2B5EF4-FFF2-40B4-BE49-F238E27FC236}">
                <a16:creationId xmlns:a16="http://schemas.microsoft.com/office/drawing/2014/main" id="{DE8052EF-9CB0-E249-9C50-497DF51659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11000"/>
          </a:blip>
          <a:stretch>
            <a:fillRect/>
          </a:stretch>
        </p:blipFill>
        <p:spPr>
          <a:xfrm>
            <a:off x="10786917" y="547372"/>
            <a:ext cx="823892" cy="946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7913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7/21/20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D6BDBD8F-0811-E743-8D29-95FBA6111DCA}"/>
              </a:ext>
            </a:extLst>
          </p:cNvPr>
          <p:cNvSpPr/>
          <p:nvPr userDrawn="1"/>
        </p:nvSpPr>
        <p:spPr>
          <a:xfrm>
            <a:off x="5216208" y="-1"/>
            <a:ext cx="6975793" cy="6858001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noProof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5D8F780B-398B-314B-87F1-35307B42F72E}"/>
              </a:ext>
            </a:extLst>
          </p:cNvPr>
          <p:cNvSpPr/>
          <p:nvPr userDrawn="1"/>
        </p:nvSpPr>
        <p:spPr>
          <a:xfrm rot="16200000">
            <a:off x="797983" y="2940050"/>
            <a:ext cx="1270001" cy="12700"/>
          </a:xfrm>
          <a:prstGeom prst="rect">
            <a:avLst/>
          </a:prstGeom>
          <a:solidFill>
            <a:srgbClr val="24282B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>
              <a:defRPr sz="3200" spc="0">
                <a:solidFill>
                  <a:srgbClr val="0433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noProof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D1EE7A36-F988-7C4A-A854-1D7E6E70D021}"/>
              </a:ext>
            </a:extLst>
          </p:cNvPr>
          <p:cNvSpPr/>
          <p:nvPr userDrawn="1"/>
        </p:nvSpPr>
        <p:spPr>
          <a:xfrm>
            <a:off x="4673599" y="604043"/>
            <a:ext cx="1016001" cy="3810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79BAFF7-5B8A-F446-87E9-6B4851CCF1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6632" y="4035869"/>
            <a:ext cx="3658324" cy="1613201"/>
          </a:xfrm>
        </p:spPr>
        <p:txBody>
          <a:bodyPr lIns="0" tIns="0" rIns="0" bIns="0" anchor="b">
            <a:normAutofit/>
          </a:bodyPr>
          <a:lstStyle>
            <a:lvl1pPr>
              <a:defRPr sz="3400"/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5663095-8E7E-6049-8528-84CCDFA93AF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16689" y="878177"/>
            <a:ext cx="5341775" cy="525181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12" name="Picture 11" descr="A close up of a logo&#10;&#10;Description automatically generated">
            <a:extLst>
              <a:ext uri="{FF2B5EF4-FFF2-40B4-BE49-F238E27FC236}">
                <a16:creationId xmlns:a16="http://schemas.microsoft.com/office/drawing/2014/main" id="{D9E4BA0D-1478-6F43-A5A1-6E8E17941D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11000"/>
          </a:blip>
          <a:stretch>
            <a:fillRect/>
          </a:stretch>
        </p:blipFill>
        <p:spPr>
          <a:xfrm>
            <a:off x="10786917" y="547372"/>
            <a:ext cx="823892" cy="946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4942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">
            <a:extLst>
              <a:ext uri="{FF2B5EF4-FFF2-40B4-BE49-F238E27FC236}">
                <a16:creationId xmlns:a16="http://schemas.microsoft.com/office/drawing/2014/main" id="{9E887ACE-210F-4A8A-A033-E24FD239D1BB}"/>
              </a:ext>
            </a:extLst>
          </p:cNvPr>
          <p:cNvSpPr/>
          <p:nvPr userDrawn="1"/>
        </p:nvSpPr>
        <p:spPr>
          <a:xfrm>
            <a:off x="0" y="-1"/>
            <a:ext cx="6975793" cy="6858001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noProof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5663095-8E7E-6049-8528-84CCDFA93AF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54225" y="878177"/>
            <a:ext cx="5341775" cy="525181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7/21/20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5D8F780B-398B-314B-87F1-35307B42F72E}"/>
              </a:ext>
            </a:extLst>
          </p:cNvPr>
          <p:cNvSpPr/>
          <p:nvPr userDrawn="1"/>
        </p:nvSpPr>
        <p:spPr>
          <a:xfrm rot="16200000">
            <a:off x="7326450" y="2940050"/>
            <a:ext cx="1270001" cy="12700"/>
          </a:xfrm>
          <a:prstGeom prst="rect">
            <a:avLst/>
          </a:prstGeom>
          <a:solidFill>
            <a:srgbClr val="24282B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>
              <a:defRPr sz="3200" spc="0">
                <a:solidFill>
                  <a:srgbClr val="0433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noProof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D1EE7A36-F988-7C4A-A854-1D7E6E70D021}"/>
              </a:ext>
            </a:extLst>
          </p:cNvPr>
          <p:cNvSpPr/>
          <p:nvPr userDrawn="1"/>
        </p:nvSpPr>
        <p:spPr>
          <a:xfrm>
            <a:off x="6482401" y="604043"/>
            <a:ext cx="1016001" cy="3810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79BAFF7-5B8A-F446-87E9-6B4851CCF1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55099" y="4035869"/>
            <a:ext cx="3658324" cy="1613201"/>
          </a:xfrm>
        </p:spPr>
        <p:txBody>
          <a:bodyPr lIns="0" tIns="0" rIns="0" bIns="0" anchor="b">
            <a:normAutofit/>
          </a:bodyPr>
          <a:lstStyle>
            <a:lvl1pPr>
              <a:defRPr sz="3400"/>
            </a:lvl1pPr>
          </a:lstStyle>
          <a:p>
            <a:r>
              <a:rPr lang="en-US" dirty="0"/>
              <a:t>TITLE GOES HERE</a:t>
            </a: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40E9DB43-4C83-584B-92FF-5A64863E8A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11000"/>
          </a:blip>
          <a:stretch>
            <a:fillRect/>
          </a:stretch>
        </p:blipFill>
        <p:spPr>
          <a:xfrm>
            <a:off x="10786917" y="547372"/>
            <a:ext cx="823892" cy="946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009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noProof="0" smtClean="0"/>
              <a:t>7/21/20</a:t>
            </a:fld>
            <a:endParaRPr lang="en-U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B5C4D9A4-C8E3-4644-9D63-86142FA59A02}"/>
              </a:ext>
            </a:extLst>
          </p:cNvPr>
          <p:cNvSpPr/>
          <p:nvPr userDrawn="1"/>
        </p:nvSpPr>
        <p:spPr>
          <a:xfrm>
            <a:off x="952500" y="952500"/>
            <a:ext cx="10287000" cy="4953000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7047AEE3-4D24-FE4F-BC8C-1050F33A970F}"/>
              </a:ext>
            </a:extLst>
          </p:cNvPr>
          <p:cNvSpPr/>
          <p:nvPr userDrawn="1"/>
        </p:nvSpPr>
        <p:spPr>
          <a:xfrm rot="16200000">
            <a:off x="5454650" y="1104900"/>
            <a:ext cx="1270000" cy="12700"/>
          </a:xfrm>
          <a:prstGeom prst="rect">
            <a:avLst/>
          </a:prstGeom>
          <a:solidFill>
            <a:srgbClr val="24282B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0433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 dirty="0">
              <a:solidFill>
                <a:srgbClr val="0433FF"/>
              </a:solidFill>
              <a:latin typeface="Helvetica Light"/>
              <a:sym typeface="Helvetica Light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2B45386C-7F1B-4D47-959C-DE1A73B407E7}"/>
              </a:ext>
            </a:extLst>
          </p:cNvPr>
          <p:cNvSpPr/>
          <p:nvPr userDrawn="1"/>
        </p:nvSpPr>
        <p:spPr>
          <a:xfrm>
            <a:off x="431799" y="1365249"/>
            <a:ext cx="1016001" cy="3810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B1C5AC5-B8E6-EC4F-8CB9-43E091C422EF}"/>
              </a:ext>
            </a:extLst>
          </p:cNvPr>
          <p:cNvSpPr/>
          <p:nvPr userDrawn="1"/>
        </p:nvSpPr>
        <p:spPr>
          <a:xfrm>
            <a:off x="10731499" y="5065379"/>
            <a:ext cx="1016001" cy="3810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33ACFFFD-2D44-B943-8B58-CC9B7641E7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43567" y="3019274"/>
            <a:ext cx="9304867" cy="1613201"/>
          </a:xfrm>
        </p:spPr>
        <p:txBody>
          <a:bodyPr lIns="0" tIns="0" rIns="0" bIns="0" anchor="ctr">
            <a:normAutofit/>
          </a:bodyPr>
          <a:lstStyle>
            <a:lvl1pPr algn="ctr"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TITLE GOES HERE</a:t>
            </a:r>
          </a:p>
        </p:txBody>
      </p:sp>
      <p:sp>
        <p:nvSpPr>
          <p:cNvPr id="13" name="Content Placeholder 13">
            <a:extLst>
              <a:ext uri="{FF2B5EF4-FFF2-40B4-BE49-F238E27FC236}">
                <a16:creationId xmlns:a16="http://schemas.microsoft.com/office/drawing/2014/main" id="{8E96E8CE-45C0-D643-B7F3-08C20CF5F760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4437501" y="2348318"/>
            <a:ext cx="3316999" cy="269370"/>
          </a:xfrm>
        </p:spPr>
        <p:txBody>
          <a:bodyPr>
            <a:noAutofit/>
          </a:bodyPr>
          <a:lstStyle>
            <a:lvl1pPr marL="0" indent="0" algn="ctr">
              <a:lnSpc>
                <a:spcPct val="80000"/>
              </a:lnSpc>
              <a:buNone/>
              <a:defRPr sz="1600" cap="all" baseline="0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SUBTITLE GOES HERE</a:t>
            </a:r>
          </a:p>
        </p:txBody>
      </p:sp>
      <p:pic>
        <p:nvPicPr>
          <p:cNvPr id="14" name="Picture 13" descr="A close up of a logo&#10;&#10;Description automatically generated">
            <a:extLst>
              <a:ext uri="{FF2B5EF4-FFF2-40B4-BE49-F238E27FC236}">
                <a16:creationId xmlns:a16="http://schemas.microsoft.com/office/drawing/2014/main" id="{A83283B8-AC83-6148-BFF8-CA5D4284B6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11000"/>
          </a:blip>
          <a:stretch>
            <a:fillRect/>
          </a:stretch>
        </p:blipFill>
        <p:spPr>
          <a:xfrm>
            <a:off x="10786917" y="547372"/>
            <a:ext cx="823892" cy="946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632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15" name="Rectangle 1">
            <a:extLst>
              <a:ext uri="{FF2B5EF4-FFF2-40B4-BE49-F238E27FC236}">
                <a16:creationId xmlns:a16="http://schemas.microsoft.com/office/drawing/2014/main" id="{F70F810B-4DED-A045-A1D2-7605E821997B}"/>
              </a:ext>
            </a:extLst>
          </p:cNvPr>
          <p:cNvSpPr/>
          <p:nvPr userDrawn="1"/>
        </p:nvSpPr>
        <p:spPr>
          <a:xfrm>
            <a:off x="0" y="4735651"/>
            <a:ext cx="1016001" cy="3810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 dirty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3194DD3B-943C-8740-A545-0DA0E5FD25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6632" y="4651968"/>
            <a:ext cx="3658324" cy="997102"/>
          </a:xfrm>
        </p:spPr>
        <p:txBody>
          <a:bodyPr lIns="0" tIns="0" rIns="0" bIns="0" anchor="t">
            <a:normAutofit/>
          </a:bodyPr>
          <a:lstStyle>
            <a:lvl1pPr>
              <a:defRPr sz="3400"/>
            </a:lvl1pPr>
          </a:lstStyle>
          <a:p>
            <a:r>
              <a:rPr lang="en-US" noProof="0"/>
              <a:t>TITLE GOES HERE</a:t>
            </a:r>
          </a:p>
        </p:txBody>
      </p:sp>
      <p:sp>
        <p:nvSpPr>
          <p:cNvPr id="18" name="Rectangle 1">
            <a:extLst>
              <a:ext uri="{FF2B5EF4-FFF2-40B4-BE49-F238E27FC236}">
                <a16:creationId xmlns:a16="http://schemas.microsoft.com/office/drawing/2014/main" id="{93D5DD3F-FCDF-5945-9321-0FABA0771516}"/>
              </a:ext>
            </a:extLst>
          </p:cNvPr>
          <p:cNvSpPr/>
          <p:nvPr userDrawn="1"/>
        </p:nvSpPr>
        <p:spPr>
          <a:xfrm rot="16200000">
            <a:off x="5467350" y="2065417"/>
            <a:ext cx="1270000" cy="12701"/>
          </a:xfrm>
          <a:prstGeom prst="rect">
            <a:avLst/>
          </a:prstGeom>
          <a:solidFill>
            <a:srgbClr val="24282B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0433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 dirty="0">
              <a:solidFill>
                <a:srgbClr val="0433FF"/>
              </a:solidFill>
              <a:latin typeface="Helvetica Light"/>
              <a:sym typeface="Helvetica Light"/>
            </a:endParaRPr>
          </a:p>
        </p:txBody>
      </p:sp>
      <p:sp>
        <p:nvSpPr>
          <p:cNvPr id="22" name="Text Placeholder 20">
            <a:extLst>
              <a:ext uri="{FF2B5EF4-FFF2-40B4-BE49-F238E27FC236}">
                <a16:creationId xmlns:a16="http://schemas.microsoft.com/office/drawing/2014/main" id="{B8877488-477F-0041-88BE-F780F1C66A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16172" y="0"/>
            <a:ext cx="4994803" cy="6858000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4C60D786-3A17-4048-95CA-5404579847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11000"/>
          </a:blip>
          <a:stretch>
            <a:fillRect/>
          </a:stretch>
        </p:blipFill>
        <p:spPr>
          <a:xfrm>
            <a:off x="10786917" y="547372"/>
            <a:ext cx="823892" cy="946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3147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noProof="0" smtClean="0"/>
              <a:t>7/21/20</a:t>
            </a:fld>
            <a:endParaRPr lang="en-U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8640E59D-783A-C149-B212-716E0C4FE00D}"/>
              </a:ext>
            </a:extLst>
          </p:cNvPr>
          <p:cNvSpPr/>
          <p:nvPr userDrawn="1"/>
        </p:nvSpPr>
        <p:spPr>
          <a:xfrm rot="5400000">
            <a:off x="1660484" y="1257302"/>
            <a:ext cx="2540001" cy="25400"/>
          </a:xfrm>
          <a:prstGeom prst="rect">
            <a:avLst/>
          </a:prstGeom>
          <a:solidFill>
            <a:srgbClr val="24282B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defRPr sz="3200" spc="0">
                <a:solidFill>
                  <a:srgbClr val="0433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noProof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E9C988F-F5FE-BA4D-BDC5-02CCC5D68FF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6100" y="520700"/>
            <a:ext cx="4743450" cy="5816600"/>
          </a:xfrm>
          <a:custGeom>
            <a:avLst/>
            <a:gdLst>
              <a:gd name="connsiteX0" fmla="*/ 0 w 4743450"/>
              <a:gd name="connsiteY0" fmla="*/ 0 h 5816600"/>
              <a:gd name="connsiteX1" fmla="*/ 4743450 w 4743450"/>
              <a:gd name="connsiteY1" fmla="*/ 0 h 5816600"/>
              <a:gd name="connsiteX2" fmla="*/ 4743450 w 4743450"/>
              <a:gd name="connsiteY2" fmla="*/ 285838 h 5816600"/>
              <a:gd name="connsiteX3" fmla="*/ 4406308 w 4743450"/>
              <a:gd name="connsiteY3" fmla="*/ 285838 h 5816600"/>
              <a:gd name="connsiteX4" fmla="*/ 4406308 w 4743450"/>
              <a:gd name="connsiteY4" fmla="*/ 666839 h 5816600"/>
              <a:gd name="connsiteX5" fmla="*/ 4743450 w 4743450"/>
              <a:gd name="connsiteY5" fmla="*/ 666839 h 5816600"/>
              <a:gd name="connsiteX6" fmla="*/ 4743450 w 4743450"/>
              <a:gd name="connsiteY6" fmla="*/ 5816600 h 5816600"/>
              <a:gd name="connsiteX7" fmla="*/ 0 w 4743450"/>
              <a:gd name="connsiteY7" fmla="*/ 5816600 h 5816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43450" h="5816600">
                <a:moveTo>
                  <a:pt x="0" y="0"/>
                </a:moveTo>
                <a:lnTo>
                  <a:pt x="4743450" y="0"/>
                </a:lnTo>
                <a:lnTo>
                  <a:pt x="4743450" y="285838"/>
                </a:lnTo>
                <a:lnTo>
                  <a:pt x="4406308" y="285838"/>
                </a:lnTo>
                <a:lnTo>
                  <a:pt x="4406308" y="666839"/>
                </a:lnTo>
                <a:lnTo>
                  <a:pt x="4743450" y="666839"/>
                </a:lnTo>
                <a:lnTo>
                  <a:pt x="4743450" y="5816600"/>
                </a:lnTo>
                <a:lnTo>
                  <a:pt x="0" y="581660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icon to add picture</a:t>
            </a:r>
            <a:endParaRPr lang="en-US" noProof="0"/>
          </a:p>
        </p:txBody>
      </p:sp>
      <p:sp>
        <p:nvSpPr>
          <p:cNvPr id="14" name="Rectangle 1">
            <a:extLst>
              <a:ext uri="{FF2B5EF4-FFF2-40B4-BE49-F238E27FC236}">
                <a16:creationId xmlns:a16="http://schemas.microsoft.com/office/drawing/2014/main" id="{4E3F3D93-DB12-4C41-A747-8781702C1204}"/>
              </a:ext>
            </a:extLst>
          </p:cNvPr>
          <p:cNvSpPr/>
          <p:nvPr userDrawn="1"/>
        </p:nvSpPr>
        <p:spPr>
          <a:xfrm>
            <a:off x="4952408" y="806538"/>
            <a:ext cx="1016001" cy="3810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D6C315ED-F22B-A649-80D5-44A63CE740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0" y="702156"/>
            <a:ext cx="6096000" cy="740156"/>
          </a:xfrm>
        </p:spPr>
        <p:txBody>
          <a:bodyPr anchor="t">
            <a:normAutofit/>
          </a:bodyPr>
          <a:lstStyle>
            <a:lvl1pPr>
              <a:defRPr sz="3400"/>
            </a:lvl1pPr>
          </a:lstStyle>
          <a:p>
            <a:r>
              <a:rPr lang="en-US" noProof="0"/>
              <a:t>TITLE GOES HERE</a:t>
            </a:r>
          </a:p>
        </p:txBody>
      </p: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94DAA843-06DD-884C-8178-411B0D0739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11000"/>
          </a:blip>
          <a:stretch>
            <a:fillRect/>
          </a:stretch>
        </p:blipFill>
        <p:spPr>
          <a:xfrm>
            <a:off x="10786917" y="547372"/>
            <a:ext cx="823892" cy="946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2044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noProof="0" smtClean="0"/>
              <a:t>7/21/20</a:t>
            </a:fld>
            <a:endParaRPr lang="en-U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8640E59D-783A-C149-B212-716E0C4FE00D}"/>
              </a:ext>
            </a:extLst>
          </p:cNvPr>
          <p:cNvSpPr/>
          <p:nvPr userDrawn="1"/>
        </p:nvSpPr>
        <p:spPr>
          <a:xfrm rot="5400000">
            <a:off x="1660484" y="1257302"/>
            <a:ext cx="2540001" cy="25400"/>
          </a:xfrm>
          <a:prstGeom prst="rect">
            <a:avLst/>
          </a:prstGeom>
          <a:solidFill>
            <a:srgbClr val="24282B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defRPr sz="3200" spc="0">
                <a:solidFill>
                  <a:srgbClr val="0433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noProof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E9C988F-F5FE-BA4D-BDC5-02CCC5D68FF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6100" y="520700"/>
            <a:ext cx="4743450" cy="5816600"/>
          </a:xfrm>
          <a:custGeom>
            <a:avLst/>
            <a:gdLst>
              <a:gd name="connsiteX0" fmla="*/ 0 w 4743450"/>
              <a:gd name="connsiteY0" fmla="*/ 0 h 5816600"/>
              <a:gd name="connsiteX1" fmla="*/ 4743450 w 4743450"/>
              <a:gd name="connsiteY1" fmla="*/ 0 h 5816600"/>
              <a:gd name="connsiteX2" fmla="*/ 4743450 w 4743450"/>
              <a:gd name="connsiteY2" fmla="*/ 285838 h 5816600"/>
              <a:gd name="connsiteX3" fmla="*/ 4406308 w 4743450"/>
              <a:gd name="connsiteY3" fmla="*/ 285838 h 5816600"/>
              <a:gd name="connsiteX4" fmla="*/ 4406308 w 4743450"/>
              <a:gd name="connsiteY4" fmla="*/ 666839 h 5816600"/>
              <a:gd name="connsiteX5" fmla="*/ 4743450 w 4743450"/>
              <a:gd name="connsiteY5" fmla="*/ 666839 h 5816600"/>
              <a:gd name="connsiteX6" fmla="*/ 4743450 w 4743450"/>
              <a:gd name="connsiteY6" fmla="*/ 5816600 h 5816600"/>
              <a:gd name="connsiteX7" fmla="*/ 0 w 4743450"/>
              <a:gd name="connsiteY7" fmla="*/ 5816600 h 5816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43450" h="5816600">
                <a:moveTo>
                  <a:pt x="0" y="0"/>
                </a:moveTo>
                <a:lnTo>
                  <a:pt x="4743450" y="0"/>
                </a:lnTo>
                <a:lnTo>
                  <a:pt x="4743450" y="285838"/>
                </a:lnTo>
                <a:lnTo>
                  <a:pt x="4406308" y="285838"/>
                </a:lnTo>
                <a:lnTo>
                  <a:pt x="4406308" y="666839"/>
                </a:lnTo>
                <a:lnTo>
                  <a:pt x="4743450" y="666839"/>
                </a:lnTo>
                <a:lnTo>
                  <a:pt x="4743450" y="5816600"/>
                </a:lnTo>
                <a:lnTo>
                  <a:pt x="0" y="581660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icon to add picture</a:t>
            </a:r>
            <a:endParaRPr lang="en-US" noProof="0"/>
          </a:p>
        </p:txBody>
      </p:sp>
      <p:sp>
        <p:nvSpPr>
          <p:cNvPr id="14" name="Rectangle 1">
            <a:extLst>
              <a:ext uri="{FF2B5EF4-FFF2-40B4-BE49-F238E27FC236}">
                <a16:creationId xmlns:a16="http://schemas.microsoft.com/office/drawing/2014/main" id="{4E3F3D93-DB12-4C41-A747-8781702C1204}"/>
              </a:ext>
            </a:extLst>
          </p:cNvPr>
          <p:cNvSpPr/>
          <p:nvPr userDrawn="1"/>
        </p:nvSpPr>
        <p:spPr>
          <a:xfrm>
            <a:off x="4952408" y="806538"/>
            <a:ext cx="1016001" cy="3810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D6C315ED-F22B-A649-80D5-44A63CE740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0" y="702156"/>
            <a:ext cx="6096000" cy="740156"/>
          </a:xfrm>
        </p:spPr>
        <p:txBody>
          <a:bodyPr anchor="t">
            <a:normAutofit/>
          </a:bodyPr>
          <a:lstStyle>
            <a:lvl1pPr>
              <a:defRPr sz="3400"/>
            </a:lvl1pPr>
          </a:lstStyle>
          <a:p>
            <a:r>
              <a:rPr lang="en-US" noProof="0"/>
              <a:t>TITLE GOES HERE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EE6C881-74AA-8944-AD6A-BA0821ECDCA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096000" y="1443038"/>
            <a:ext cx="5514975" cy="4894262"/>
          </a:xfrm>
        </p:spPr>
        <p:txBody>
          <a:bodyPr/>
          <a:lstStyle>
            <a:lvl1pPr>
              <a:spcBef>
                <a:spcPts val="1000"/>
              </a:spcBef>
              <a:spcAft>
                <a:spcPts val="1500"/>
              </a:spcAft>
              <a:defRPr/>
            </a:lvl1pPr>
            <a:lvl2pPr>
              <a:spcBef>
                <a:spcPts val="1000"/>
              </a:spcBef>
              <a:spcAft>
                <a:spcPts val="1500"/>
              </a:spcAft>
              <a:defRPr/>
            </a:lvl2pPr>
            <a:lvl3pPr>
              <a:spcBef>
                <a:spcPts val="1000"/>
              </a:spcBef>
              <a:spcAft>
                <a:spcPts val="1500"/>
              </a:spcAft>
              <a:defRPr/>
            </a:lvl3pPr>
            <a:lvl4pPr>
              <a:spcBef>
                <a:spcPts val="1000"/>
              </a:spcBef>
              <a:spcAft>
                <a:spcPts val="1500"/>
              </a:spcAft>
              <a:defRPr/>
            </a:lvl4pPr>
            <a:lvl5pPr>
              <a:spcBef>
                <a:spcPts val="1000"/>
              </a:spcBef>
              <a:spcAft>
                <a:spcPts val="1500"/>
              </a:spcAft>
              <a:defRPr/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232D6429-46D9-FE4E-AFCC-0C53C5EB78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11000"/>
          </a:blip>
          <a:stretch>
            <a:fillRect/>
          </a:stretch>
        </p:blipFill>
        <p:spPr>
          <a:xfrm>
            <a:off x="10786917" y="547372"/>
            <a:ext cx="823892" cy="946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2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40156"/>
          </a:xfrm>
        </p:spPr>
        <p:txBody>
          <a:bodyPr anchor="t">
            <a:normAutofit/>
          </a:bodyPr>
          <a:lstStyle>
            <a:lvl1pPr>
              <a:defRPr sz="3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90876"/>
            <a:ext cx="11029615" cy="408447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7/21/20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Rectangle 1">
            <a:extLst>
              <a:ext uri="{FF2B5EF4-FFF2-40B4-BE49-F238E27FC236}">
                <a16:creationId xmlns:a16="http://schemas.microsoft.com/office/drawing/2014/main" id="{C8660979-B6F8-480C-AAC7-48903CC3ECFC}"/>
              </a:ext>
            </a:extLst>
          </p:cNvPr>
          <p:cNvSpPr/>
          <p:nvPr userDrawn="1"/>
        </p:nvSpPr>
        <p:spPr>
          <a:xfrm>
            <a:off x="0" y="806538"/>
            <a:ext cx="453601" cy="363044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 dirty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5BE97E92-DE03-9047-BD2D-84FE5FB325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11000"/>
          </a:blip>
          <a:stretch>
            <a:fillRect/>
          </a:stretch>
        </p:blipFill>
        <p:spPr>
          <a:xfrm>
            <a:off x="10786917" y="547372"/>
            <a:ext cx="823892" cy="946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648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390CC524-3900-1041-BDBF-D0ABD37D8E8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524500" cy="6858000"/>
          </a:xfrm>
          <a:custGeom>
            <a:avLst/>
            <a:gdLst>
              <a:gd name="connsiteX0" fmla="*/ 0 w 5524500"/>
              <a:gd name="connsiteY0" fmla="*/ 0 h 6858000"/>
              <a:gd name="connsiteX1" fmla="*/ 5524500 w 5524500"/>
              <a:gd name="connsiteY1" fmla="*/ 0 h 6858000"/>
              <a:gd name="connsiteX2" fmla="*/ 5524500 w 5524500"/>
              <a:gd name="connsiteY2" fmla="*/ 806538 h 6858000"/>
              <a:gd name="connsiteX3" fmla="*/ 4952408 w 5524500"/>
              <a:gd name="connsiteY3" fmla="*/ 806538 h 6858000"/>
              <a:gd name="connsiteX4" fmla="*/ 4952408 w 5524500"/>
              <a:gd name="connsiteY4" fmla="*/ 1187539 h 6858000"/>
              <a:gd name="connsiteX5" fmla="*/ 5524500 w 5524500"/>
              <a:gd name="connsiteY5" fmla="*/ 1187539 h 6858000"/>
              <a:gd name="connsiteX6" fmla="*/ 5524500 w 5524500"/>
              <a:gd name="connsiteY6" fmla="*/ 6858000 h 6858000"/>
              <a:gd name="connsiteX7" fmla="*/ 0 w 55245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24500" h="6858000">
                <a:moveTo>
                  <a:pt x="0" y="0"/>
                </a:moveTo>
                <a:lnTo>
                  <a:pt x="5524500" y="0"/>
                </a:lnTo>
                <a:lnTo>
                  <a:pt x="5524500" y="806538"/>
                </a:lnTo>
                <a:lnTo>
                  <a:pt x="4952408" y="806538"/>
                </a:lnTo>
                <a:lnTo>
                  <a:pt x="4952408" y="1187539"/>
                </a:lnTo>
                <a:lnTo>
                  <a:pt x="5524500" y="1187539"/>
                </a:lnTo>
                <a:lnTo>
                  <a:pt x="55245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23592" y="1890876"/>
            <a:ext cx="5387215" cy="408447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7/21/20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1D49B377-6CF8-9E4B-8973-3F8057D7DF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23592" y="702156"/>
            <a:ext cx="5387215" cy="740156"/>
          </a:xfrm>
        </p:spPr>
        <p:txBody>
          <a:bodyPr anchor="t">
            <a:normAutofit/>
          </a:bodyPr>
          <a:lstStyle>
            <a:lvl1pPr>
              <a:defRPr sz="3400"/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19" name="Rectangle 1">
            <a:extLst>
              <a:ext uri="{FF2B5EF4-FFF2-40B4-BE49-F238E27FC236}">
                <a16:creationId xmlns:a16="http://schemas.microsoft.com/office/drawing/2014/main" id="{E11F091D-EBC7-D743-82DA-0E177FD421D4}"/>
              </a:ext>
            </a:extLst>
          </p:cNvPr>
          <p:cNvSpPr/>
          <p:nvPr userDrawn="1"/>
        </p:nvSpPr>
        <p:spPr>
          <a:xfrm>
            <a:off x="4952408" y="806538"/>
            <a:ext cx="1016001" cy="3810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 dirty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  <p:pic>
        <p:nvPicPr>
          <p:cNvPr id="12" name="Picture 11" descr="A close up of a logo&#10;&#10;Description automatically generated">
            <a:extLst>
              <a:ext uri="{FF2B5EF4-FFF2-40B4-BE49-F238E27FC236}">
                <a16:creationId xmlns:a16="http://schemas.microsoft.com/office/drawing/2014/main" id="{C6605258-9C6A-E24C-B4F0-E704085A72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11000"/>
          </a:blip>
          <a:stretch>
            <a:fillRect/>
          </a:stretch>
        </p:blipFill>
        <p:spPr>
          <a:xfrm>
            <a:off x="10786917" y="547372"/>
            <a:ext cx="823892" cy="946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834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581191" y="5141974"/>
            <a:ext cx="11029615" cy="125882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7/21/20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5DC1E635-F6E7-F248-9B85-120581E81180}"/>
              </a:ext>
            </a:extLst>
          </p:cNvPr>
          <p:cNvSpPr/>
          <p:nvPr userDrawn="1"/>
        </p:nvSpPr>
        <p:spPr>
          <a:xfrm>
            <a:off x="109259" y="5552029"/>
            <a:ext cx="1016001" cy="3810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 dirty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EBD7CC4E-2D25-3A41-B83B-FC0B6A5EBE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11000"/>
          </a:blip>
          <a:stretch>
            <a:fillRect/>
          </a:stretch>
        </p:blipFill>
        <p:spPr>
          <a:xfrm>
            <a:off x="10786917" y="547372"/>
            <a:ext cx="823892" cy="946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439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4" y="1956391"/>
            <a:ext cx="3863216" cy="4467523"/>
          </a:xfrm>
        </p:spPr>
        <p:txBody>
          <a:bodyPr anchor="t"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3599" y="1956391"/>
            <a:ext cx="6917210" cy="4467523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7/21/20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C75DA6C-B626-714A-8BBC-6FDDB6BE4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40156"/>
          </a:xfrm>
        </p:spPr>
        <p:txBody>
          <a:bodyPr anchor="t">
            <a:normAutofit/>
          </a:bodyPr>
          <a:lstStyle>
            <a:lvl1pPr>
              <a:defRPr sz="3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72B4D55A-70C8-E04B-B7E3-3355A1131891}"/>
              </a:ext>
            </a:extLst>
          </p:cNvPr>
          <p:cNvSpPr/>
          <p:nvPr userDrawn="1"/>
        </p:nvSpPr>
        <p:spPr>
          <a:xfrm>
            <a:off x="0" y="806538"/>
            <a:ext cx="453601" cy="363044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 dirty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B5CED641-A542-5F42-807A-3A8B743D71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11000"/>
          </a:blip>
          <a:stretch>
            <a:fillRect/>
          </a:stretch>
        </p:blipFill>
        <p:spPr>
          <a:xfrm>
            <a:off x="10786917" y="547372"/>
            <a:ext cx="823892" cy="946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660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81192" y="2847885"/>
            <a:ext cx="4757482" cy="557784"/>
          </a:xfrm>
        </p:spPr>
        <p:txBody>
          <a:bodyPr anchor="ctr">
            <a:noAutofit/>
          </a:bodyPr>
          <a:lstStyle>
            <a:lvl1pPr marL="0" indent="0" algn="ctr">
              <a:buNone/>
              <a:defRPr sz="28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3523046"/>
            <a:ext cx="4757479" cy="2131499"/>
          </a:xfrm>
        </p:spPr>
        <p:txBody>
          <a:bodyPr anchor="t">
            <a:normAutofit/>
          </a:bodyPr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604002" y="2847886"/>
            <a:ext cx="4757483" cy="553373"/>
          </a:xfrm>
        </p:spPr>
        <p:txBody>
          <a:bodyPr anchor="ctr">
            <a:no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8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4001" y="3523046"/>
            <a:ext cx="4757484" cy="2131499"/>
          </a:xfrm>
        </p:spPr>
        <p:txBody>
          <a:bodyPr anchor="t">
            <a:normAutofit/>
          </a:bodyPr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7/21/20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3CA278B-C101-7F4E-B11A-7B91B0C8E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40156"/>
          </a:xfrm>
        </p:spPr>
        <p:txBody>
          <a:bodyPr anchor="t">
            <a:normAutofit/>
          </a:bodyPr>
          <a:lstStyle>
            <a:lvl1pPr>
              <a:defRPr sz="3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FE5F6035-AACE-6847-8AF4-EB3C4D79EE95}"/>
              </a:ext>
            </a:extLst>
          </p:cNvPr>
          <p:cNvSpPr/>
          <p:nvPr userDrawn="1"/>
        </p:nvSpPr>
        <p:spPr>
          <a:xfrm>
            <a:off x="0" y="806538"/>
            <a:ext cx="453601" cy="363044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D914FC0-3771-6041-9E7C-1C624C85A803}"/>
              </a:ext>
            </a:extLst>
          </p:cNvPr>
          <p:cNvGrpSpPr/>
          <p:nvPr userDrawn="1"/>
        </p:nvGrpSpPr>
        <p:grpSpPr>
          <a:xfrm>
            <a:off x="5463336" y="2250891"/>
            <a:ext cx="1016001" cy="3839220"/>
            <a:chOff x="5510085" y="2250891"/>
            <a:chExt cx="1016001" cy="3839220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AED3128-974C-7F4B-BF36-A3836D1725F6}"/>
                </a:ext>
              </a:extLst>
            </p:cNvPr>
            <p:cNvCxnSpPr/>
            <p:nvPr/>
          </p:nvCxnSpPr>
          <p:spPr>
            <a:xfrm>
              <a:off x="6018085" y="2340176"/>
              <a:ext cx="0" cy="374993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">
              <a:extLst>
                <a:ext uri="{FF2B5EF4-FFF2-40B4-BE49-F238E27FC236}">
                  <a16:creationId xmlns:a16="http://schemas.microsoft.com/office/drawing/2014/main" id="{2D2224CB-5DFF-3D4B-816B-1A44228A23EE}"/>
                </a:ext>
              </a:extLst>
            </p:cNvPr>
            <p:cNvSpPr/>
            <p:nvPr/>
          </p:nvSpPr>
          <p:spPr>
            <a:xfrm>
              <a:off x="5510085" y="2250891"/>
              <a:ext cx="1016001" cy="381001"/>
            </a:xfrm>
            <a:prstGeom prst="rect">
              <a:avLst/>
            </a:prstGeom>
            <a:solidFill>
              <a:schemeClr val="accent1"/>
            </a:solidFill>
            <a:ln w="12700">
              <a:miter lim="400000"/>
            </a:ln>
          </p:spPr>
          <p:txBody>
            <a:bodyPr lIns="25400" tIns="25400" rIns="25400" bIns="25400" anchor="ctr"/>
            <a:lstStyle/>
            <a:p>
              <a:pPr algn="ctr" defTabSz="412750" hangingPunct="0">
                <a:defRPr sz="3200" spc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r>
                <a:rPr lang="en-US" sz="1600" kern="0" noProof="0">
                  <a:solidFill>
                    <a:srgbClr val="FFFFFF"/>
                  </a:solidFill>
                  <a:latin typeface="Helvetica Light"/>
                  <a:sym typeface="Helvetica Light"/>
                </a:rPr>
                <a:t>VS</a:t>
              </a:r>
            </a:p>
          </p:txBody>
        </p:sp>
      </p:grpSp>
      <p:pic>
        <p:nvPicPr>
          <p:cNvPr id="17" name="Picture 16" descr="A close up of a logo&#10;&#10;Description automatically generated">
            <a:extLst>
              <a:ext uri="{FF2B5EF4-FFF2-40B4-BE49-F238E27FC236}">
                <a16:creationId xmlns:a16="http://schemas.microsoft.com/office/drawing/2014/main" id="{7BA47881-FECE-5540-AF23-43CFE840BF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11000"/>
          </a:blip>
          <a:stretch>
            <a:fillRect/>
          </a:stretch>
        </p:blipFill>
        <p:spPr>
          <a:xfrm>
            <a:off x="10786917" y="547372"/>
            <a:ext cx="823892" cy="946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255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7/21/20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2F4516B-8A37-894B-82AE-60204E676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40156"/>
          </a:xfrm>
        </p:spPr>
        <p:txBody>
          <a:bodyPr anchor="t">
            <a:normAutofit/>
          </a:bodyPr>
          <a:lstStyle>
            <a:lvl1pPr>
              <a:defRPr sz="3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CC16CE43-CB3C-7544-B05B-0A9F706D6FD8}"/>
              </a:ext>
            </a:extLst>
          </p:cNvPr>
          <p:cNvSpPr/>
          <p:nvPr userDrawn="1"/>
        </p:nvSpPr>
        <p:spPr>
          <a:xfrm>
            <a:off x="0" y="806538"/>
            <a:ext cx="453601" cy="363044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 dirty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18B09E1D-C7DC-8642-B5D5-B83E397D68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11000"/>
          </a:blip>
          <a:stretch>
            <a:fillRect/>
          </a:stretch>
        </p:blipFill>
        <p:spPr>
          <a:xfrm>
            <a:off x="10786917" y="547372"/>
            <a:ext cx="823892" cy="946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103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7/21/20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09C39E52-4C7B-3C45-B069-8902EA2562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11000"/>
          </a:blip>
          <a:stretch>
            <a:fillRect/>
          </a:stretch>
        </p:blipFill>
        <p:spPr>
          <a:xfrm>
            <a:off x="10786917" y="547372"/>
            <a:ext cx="823892" cy="946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450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rrow Content 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9EEDEA7C-D9D3-5E4A-A0E6-B7A0ED5E0F8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81599" y="0"/>
            <a:ext cx="7010400" cy="6858000"/>
          </a:xfrm>
          <a:custGeom>
            <a:avLst/>
            <a:gdLst>
              <a:gd name="connsiteX0" fmla="*/ 0 w 7010400"/>
              <a:gd name="connsiteY0" fmla="*/ 0 h 6858000"/>
              <a:gd name="connsiteX1" fmla="*/ 7010400 w 7010400"/>
              <a:gd name="connsiteY1" fmla="*/ 0 h 6858000"/>
              <a:gd name="connsiteX2" fmla="*/ 7010400 w 7010400"/>
              <a:gd name="connsiteY2" fmla="*/ 6858000 h 6858000"/>
              <a:gd name="connsiteX3" fmla="*/ 0 w 7010400"/>
              <a:gd name="connsiteY3" fmla="*/ 6858000 h 6858000"/>
              <a:gd name="connsiteX4" fmla="*/ 0 w 7010400"/>
              <a:gd name="connsiteY4" fmla="*/ 2620396 h 6858000"/>
              <a:gd name="connsiteX5" fmla="*/ 508001 w 7010400"/>
              <a:gd name="connsiteY5" fmla="*/ 2620396 h 6858000"/>
              <a:gd name="connsiteX6" fmla="*/ 508001 w 7010400"/>
              <a:gd name="connsiteY6" fmla="*/ 2239395 h 6858000"/>
              <a:gd name="connsiteX7" fmla="*/ 0 w 7010400"/>
              <a:gd name="connsiteY7" fmla="*/ 223939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10400" h="6858000">
                <a:moveTo>
                  <a:pt x="0" y="0"/>
                </a:moveTo>
                <a:lnTo>
                  <a:pt x="7010400" y="0"/>
                </a:lnTo>
                <a:lnTo>
                  <a:pt x="7010400" y="6858000"/>
                </a:lnTo>
                <a:lnTo>
                  <a:pt x="0" y="6858000"/>
                </a:lnTo>
                <a:lnTo>
                  <a:pt x="0" y="2620396"/>
                </a:lnTo>
                <a:lnTo>
                  <a:pt x="508001" y="2620396"/>
                </a:lnTo>
                <a:lnTo>
                  <a:pt x="508001" y="2239395"/>
                </a:lnTo>
                <a:lnTo>
                  <a:pt x="0" y="2239395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>
            <a:noAutofit/>
          </a:bodyPr>
          <a:lstStyle/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7/21/20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EF358276-528D-1F4E-804A-4F9FDE93568A}"/>
              </a:ext>
            </a:extLst>
          </p:cNvPr>
          <p:cNvSpPr/>
          <p:nvPr userDrawn="1"/>
        </p:nvSpPr>
        <p:spPr>
          <a:xfrm>
            <a:off x="4673599" y="2239395"/>
            <a:ext cx="1016001" cy="3810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 dirty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  <p:sp>
        <p:nvSpPr>
          <p:cNvPr id="15" name="Rectangle 1">
            <a:extLst>
              <a:ext uri="{FF2B5EF4-FFF2-40B4-BE49-F238E27FC236}">
                <a16:creationId xmlns:a16="http://schemas.microsoft.com/office/drawing/2014/main" id="{A6817E56-9BF4-B245-9536-10F7E163D7D9}"/>
              </a:ext>
            </a:extLst>
          </p:cNvPr>
          <p:cNvSpPr/>
          <p:nvPr userDrawn="1"/>
        </p:nvSpPr>
        <p:spPr>
          <a:xfrm>
            <a:off x="581192" y="875830"/>
            <a:ext cx="2540001" cy="25400"/>
          </a:xfrm>
          <a:prstGeom prst="rect">
            <a:avLst/>
          </a:prstGeom>
          <a:solidFill>
            <a:srgbClr val="24282B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defRPr sz="3200" spc="0">
                <a:solidFill>
                  <a:srgbClr val="0433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noProof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A2F758DC-4792-1D42-83A8-ED4E6CD5F7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4" y="2720636"/>
            <a:ext cx="3863216" cy="3634317"/>
          </a:xfrm>
        </p:spPr>
        <p:txBody>
          <a:bodyPr anchor="t"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2859246A-0674-144E-84D6-29D5891C06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1192" y="1304660"/>
            <a:ext cx="3863216" cy="1415976"/>
          </a:xfrm>
        </p:spPr>
        <p:txBody>
          <a:bodyPr anchor="t">
            <a:normAutofit/>
          </a:bodyPr>
          <a:lstStyle>
            <a:lvl1pPr>
              <a:defRPr sz="3400"/>
            </a:lvl1pPr>
          </a:lstStyle>
          <a:p>
            <a:r>
              <a:rPr lang="en-US" dirty="0"/>
              <a:t>Title goes here</a:t>
            </a: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E35E49D6-FF67-C34B-B2B0-1B33B1205C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11000"/>
          </a:blip>
          <a:stretch>
            <a:fillRect/>
          </a:stretch>
        </p:blipFill>
        <p:spPr>
          <a:xfrm>
            <a:off x="10786917" y="547372"/>
            <a:ext cx="823892" cy="946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28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7/21/20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48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95" r:id="rId3"/>
    <p:sldLayoutId id="2147483676" r:id="rId4"/>
    <p:sldLayoutId id="2147483677" r:id="rId5"/>
    <p:sldLayoutId id="2147483684" r:id="rId6"/>
    <p:sldLayoutId id="2147483678" r:id="rId7"/>
    <p:sldLayoutId id="2147483679" r:id="rId8"/>
    <p:sldLayoutId id="2147483698" r:id="rId9"/>
    <p:sldLayoutId id="2147483697" r:id="rId10"/>
    <p:sldLayoutId id="2147483696" r:id="rId11"/>
    <p:sldLayoutId id="2147483693" r:id="rId12"/>
    <p:sldLayoutId id="2147483694" r:id="rId13"/>
    <p:sldLayoutId id="2147483692" r:id="rId14"/>
    <p:sldLayoutId id="2147483691" r:id="rId15"/>
    <p:sldLayoutId id="2147483689" r:id="rId16"/>
    <p:sldLayoutId id="2147483690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CA69D-9764-6F43-A39D-17C946E0E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5"/>
            <a:ext cx="11029616" cy="1188429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800" dirty="0"/>
              <a:t>Consultation outcome to:</a:t>
            </a: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Australian hydrogen council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C4F16D-CC24-BD47-BB0B-62A2047D55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192" y="2212493"/>
            <a:ext cx="11029615" cy="344123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7044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CF6EF-906B-6B42-9DE3-1ACC6B117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412750" hangingPunct="0"/>
            <a:r>
              <a:rPr lang="en-US" kern="0" cap="none" spc="340" dirty="0">
                <a:latin typeface="Garamond" panose="02020404030301010803" pitchFamily="18" charset="0"/>
                <a:sym typeface="Bodoni SvtyTwo ITC TT-Book"/>
              </a:rPr>
              <a:t>“Can hydrogen replace natural gas as a more viable &amp; feasible green gas source comparative to, or over electrification?”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0338D-BB08-7E49-B1C1-DF19E7BA48B3}"/>
              </a:ext>
            </a:extLst>
          </p:cNvPr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pPr defTabSz="412750" hangingPunct="0"/>
            <a:r>
              <a:rPr lang="en-US" kern="0" dirty="0">
                <a:latin typeface="Garamond" panose="02020404030301010803" pitchFamily="18" charset="0"/>
              </a:rPr>
              <a:t>The question</a:t>
            </a:r>
          </a:p>
        </p:txBody>
      </p:sp>
    </p:spTree>
    <p:extLst>
      <p:ext uri="{BB962C8B-B14F-4D97-AF65-F5344CB8AC3E}">
        <p14:creationId xmlns:p14="http://schemas.microsoft.com/office/powerpoint/2010/main" val="2435097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C2242-44AE-40C6-B131-070CF6824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34729"/>
            <a:ext cx="11029616" cy="740156"/>
          </a:xfrm>
        </p:spPr>
        <p:txBody>
          <a:bodyPr/>
          <a:lstStyle/>
          <a:p>
            <a:r>
              <a:rPr lang="en-US" dirty="0"/>
              <a:t>table 1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7C1D245-ABF4-5C42-9D10-42ABEC60B4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5301408"/>
              </p:ext>
            </p:extLst>
          </p:nvPr>
        </p:nvGraphicFramePr>
        <p:xfrm>
          <a:off x="823801" y="1274885"/>
          <a:ext cx="10544398" cy="48026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67427">
                  <a:extLst>
                    <a:ext uri="{9D8B030D-6E8A-4147-A177-3AD203B41FA5}">
                      <a16:colId xmlns:a16="http://schemas.microsoft.com/office/drawing/2014/main" val="1536921470"/>
                    </a:ext>
                  </a:extLst>
                </a:gridCol>
                <a:gridCol w="658710">
                  <a:extLst>
                    <a:ext uri="{9D8B030D-6E8A-4147-A177-3AD203B41FA5}">
                      <a16:colId xmlns:a16="http://schemas.microsoft.com/office/drawing/2014/main" val="1370902904"/>
                    </a:ext>
                  </a:extLst>
                </a:gridCol>
                <a:gridCol w="859756">
                  <a:extLst>
                    <a:ext uri="{9D8B030D-6E8A-4147-A177-3AD203B41FA5}">
                      <a16:colId xmlns:a16="http://schemas.microsoft.com/office/drawing/2014/main" val="3045964774"/>
                    </a:ext>
                  </a:extLst>
                </a:gridCol>
                <a:gridCol w="621326">
                  <a:extLst>
                    <a:ext uri="{9D8B030D-6E8A-4147-A177-3AD203B41FA5}">
                      <a16:colId xmlns:a16="http://schemas.microsoft.com/office/drawing/2014/main" val="2589917302"/>
                    </a:ext>
                  </a:extLst>
                </a:gridCol>
                <a:gridCol w="666792">
                  <a:extLst>
                    <a:ext uri="{9D8B030D-6E8A-4147-A177-3AD203B41FA5}">
                      <a16:colId xmlns:a16="http://schemas.microsoft.com/office/drawing/2014/main" val="970004048"/>
                    </a:ext>
                  </a:extLst>
                </a:gridCol>
                <a:gridCol w="859756">
                  <a:extLst>
                    <a:ext uri="{9D8B030D-6E8A-4147-A177-3AD203B41FA5}">
                      <a16:colId xmlns:a16="http://schemas.microsoft.com/office/drawing/2014/main" val="588358325"/>
                    </a:ext>
                  </a:extLst>
                </a:gridCol>
                <a:gridCol w="607185">
                  <a:extLst>
                    <a:ext uri="{9D8B030D-6E8A-4147-A177-3AD203B41FA5}">
                      <a16:colId xmlns:a16="http://schemas.microsoft.com/office/drawing/2014/main" val="2363514067"/>
                    </a:ext>
                  </a:extLst>
                </a:gridCol>
                <a:gridCol w="734481">
                  <a:extLst>
                    <a:ext uri="{9D8B030D-6E8A-4147-A177-3AD203B41FA5}">
                      <a16:colId xmlns:a16="http://schemas.microsoft.com/office/drawing/2014/main" val="3225165269"/>
                    </a:ext>
                  </a:extLst>
                </a:gridCol>
                <a:gridCol w="806214">
                  <a:extLst>
                    <a:ext uri="{9D8B030D-6E8A-4147-A177-3AD203B41FA5}">
                      <a16:colId xmlns:a16="http://schemas.microsoft.com/office/drawing/2014/main" val="3599811502"/>
                    </a:ext>
                  </a:extLst>
                </a:gridCol>
                <a:gridCol w="662751">
                  <a:extLst>
                    <a:ext uri="{9D8B030D-6E8A-4147-A177-3AD203B41FA5}">
                      <a16:colId xmlns:a16="http://schemas.microsoft.com/office/drawing/2014/main" val="2272248144"/>
                    </a:ext>
                  </a:extLst>
                </a:gridCol>
              </a:tblGrid>
              <a:tr h="384095">
                <a:tc rowSpan="3">
                  <a:txBody>
                    <a:bodyPr/>
                    <a:lstStyle/>
                    <a:p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</a:rPr>
                        <a:t>Does supporting evidence exist to demonstrate: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A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A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 anchor="b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</a:rPr>
                        <a:t>Electrification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</a:rPr>
                        <a:t>Green Hydrogen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</a:rPr>
                        <a:t>Other green gas with a Hydrogen lens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554472"/>
                  </a:ext>
                </a:extLst>
              </a:tr>
              <a:tr h="207831">
                <a:tc vMerge="1">
                  <a:txBody>
                    <a:bodyPr/>
                    <a:lstStyle/>
                    <a:p>
                      <a:endParaRPr lang="en-A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</a:rPr>
                        <a:t>Based on emissions targets*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2641138"/>
                  </a:ext>
                </a:extLst>
              </a:tr>
              <a:tr h="515726">
                <a:tc vMerge="1">
                  <a:txBody>
                    <a:bodyPr/>
                    <a:lstStyle/>
                    <a:p>
                      <a:endParaRPr lang="en-A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100">
                          <a:solidFill>
                            <a:schemeClr val="tx1"/>
                          </a:solidFill>
                          <a:effectLst/>
                        </a:rPr>
                        <a:t>2020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AU" sz="1100">
                          <a:solidFill>
                            <a:schemeClr val="tx1"/>
                          </a:solidFill>
                          <a:effectLst/>
                        </a:rPr>
                        <a:t>N/A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</a:rPr>
                        <a:t>2030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</a:rPr>
                        <a:t>26-28%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</a:rPr>
                        <a:t>2050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100">
                          <a:solidFill>
                            <a:schemeClr val="tx1"/>
                          </a:solidFill>
                          <a:effectLst/>
                        </a:rPr>
                        <a:t>2020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AU" sz="1100">
                          <a:solidFill>
                            <a:schemeClr val="tx1"/>
                          </a:solidFill>
                          <a:effectLst/>
                        </a:rPr>
                        <a:t>N/A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100">
                          <a:solidFill>
                            <a:schemeClr val="tx1"/>
                          </a:solidFill>
                          <a:effectLst/>
                        </a:rPr>
                        <a:t>2030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AU" sz="1100">
                          <a:solidFill>
                            <a:schemeClr val="tx1"/>
                          </a:solidFill>
                          <a:effectLst/>
                        </a:rPr>
                        <a:t>26-28%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100">
                          <a:solidFill>
                            <a:schemeClr val="tx1"/>
                          </a:solidFill>
                          <a:effectLst/>
                        </a:rPr>
                        <a:t>2050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AU" sz="110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100">
                          <a:solidFill>
                            <a:schemeClr val="tx1"/>
                          </a:solidFill>
                          <a:effectLst/>
                        </a:rPr>
                        <a:t>2020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AU" sz="1100">
                          <a:solidFill>
                            <a:schemeClr val="tx1"/>
                          </a:solidFill>
                          <a:effectLst/>
                        </a:rPr>
                        <a:t>N/A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100">
                          <a:solidFill>
                            <a:schemeClr val="tx1"/>
                          </a:solidFill>
                          <a:effectLst/>
                        </a:rPr>
                        <a:t>2030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AU" sz="1100">
                          <a:solidFill>
                            <a:schemeClr val="tx1"/>
                          </a:solidFill>
                          <a:effectLst/>
                        </a:rPr>
                        <a:t>26-28%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100">
                          <a:solidFill>
                            <a:schemeClr val="tx1"/>
                          </a:solidFill>
                          <a:effectLst/>
                        </a:rPr>
                        <a:t>2050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AU" sz="110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3458751"/>
                  </a:ext>
                </a:extLst>
              </a:tr>
              <a:tr h="247515">
                <a:tc>
                  <a:txBody>
                    <a:bodyPr/>
                    <a:lstStyle/>
                    <a:p>
                      <a:r>
                        <a:rPr lang="en-AU" sz="1200" b="0" dirty="0">
                          <a:solidFill>
                            <a:schemeClr val="tx1"/>
                          </a:solidFill>
                          <a:effectLst/>
                        </a:rPr>
                        <a:t>Where is this used?</a:t>
                      </a:r>
                      <a:endParaRPr lang="en-A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8142741"/>
                  </a:ext>
                </a:extLst>
              </a:tr>
              <a:tr h="724243">
                <a:tc>
                  <a:txBody>
                    <a:bodyPr/>
                    <a:lstStyle/>
                    <a:p>
                      <a:r>
                        <a:rPr lang="en-AU" sz="1200" b="0" dirty="0">
                          <a:solidFill>
                            <a:schemeClr val="tx1"/>
                          </a:solidFill>
                          <a:effectLst/>
                        </a:rPr>
                        <a:t>What is the % of the population being served: either by state, nationally or any other sample set?</a:t>
                      </a:r>
                      <a:endParaRPr lang="en-A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313850"/>
                  </a:ext>
                </a:extLst>
              </a:tr>
              <a:tr h="269006">
                <a:tc gridSpan="10">
                  <a:txBody>
                    <a:bodyPr/>
                    <a:lstStyle/>
                    <a:p>
                      <a:r>
                        <a:rPr lang="en-AU" sz="1200" b="1" dirty="0">
                          <a:solidFill>
                            <a:schemeClr val="tx1"/>
                          </a:solidFill>
                          <a:effectLst/>
                        </a:rPr>
                        <a:t>How are targets expected to be achieved?</a:t>
                      </a:r>
                      <a:endParaRPr lang="en-A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1810455"/>
                  </a:ext>
                </a:extLst>
              </a:tr>
              <a:tr h="269006">
                <a:tc gridSpan="10">
                  <a:txBody>
                    <a:bodyPr/>
                    <a:lstStyle/>
                    <a:p>
                      <a:pPr marL="107950"/>
                      <a:r>
                        <a:rPr lang="en-AU" sz="1200" b="1" dirty="0">
                          <a:solidFill>
                            <a:schemeClr val="tx1"/>
                          </a:solidFill>
                          <a:effectLst/>
                        </a:rPr>
                        <a:t>Costs</a:t>
                      </a:r>
                      <a:endParaRPr lang="en-A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233213"/>
                  </a:ext>
                </a:extLst>
              </a:tr>
              <a:tr h="573027">
                <a:tc>
                  <a:txBody>
                    <a:bodyPr/>
                    <a:lstStyle/>
                    <a:p>
                      <a:pPr marL="107950"/>
                      <a:r>
                        <a:rPr lang="en-AU" sz="1200" b="0" dirty="0">
                          <a:solidFill>
                            <a:schemeClr val="tx1"/>
                          </a:solidFill>
                          <a:effectLst/>
                        </a:rPr>
                        <a:t>What are the cost demands to achieve targets? i.e. infrastructure, domestic appliances, electrolysers, </a:t>
                      </a:r>
                      <a:endParaRPr lang="en-A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380615"/>
                  </a:ext>
                </a:extLst>
              </a:tr>
              <a:tr h="207831">
                <a:tc>
                  <a:txBody>
                    <a:bodyPr/>
                    <a:lstStyle/>
                    <a:p>
                      <a:pPr marL="107950"/>
                      <a:r>
                        <a:rPr lang="en-AU" sz="1200" b="0" dirty="0">
                          <a:solidFill>
                            <a:schemeClr val="tx1"/>
                          </a:solidFill>
                          <a:effectLst/>
                        </a:rPr>
                        <a:t>How much will it cost to achieve targets?</a:t>
                      </a:r>
                      <a:endParaRPr lang="en-A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7396226"/>
                  </a:ext>
                </a:extLst>
              </a:tr>
              <a:tr h="207831">
                <a:tc>
                  <a:txBody>
                    <a:bodyPr/>
                    <a:lstStyle/>
                    <a:p>
                      <a:pPr marL="107950"/>
                      <a:r>
                        <a:rPr lang="en-AU" sz="1200" b="0" dirty="0">
                          <a:solidFill>
                            <a:schemeClr val="tx1"/>
                          </a:solidFill>
                          <a:effectLst/>
                        </a:rPr>
                        <a:t>Is there a possibility for cost offsets?</a:t>
                      </a:r>
                      <a:endParaRPr lang="en-A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847542"/>
                  </a:ext>
                </a:extLst>
              </a:tr>
              <a:tr h="207831">
                <a:tc gridSpan="10">
                  <a:txBody>
                    <a:bodyPr/>
                    <a:lstStyle/>
                    <a:p>
                      <a:pPr marL="107950"/>
                      <a:r>
                        <a:rPr lang="en-AU" sz="1200" b="1" dirty="0">
                          <a:solidFill>
                            <a:schemeClr val="tx1"/>
                          </a:solidFill>
                          <a:effectLst/>
                        </a:rPr>
                        <a:t>Volumes</a:t>
                      </a:r>
                      <a:endParaRPr lang="en-A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103671"/>
                  </a:ext>
                </a:extLst>
              </a:tr>
              <a:tr h="207831">
                <a:tc>
                  <a:txBody>
                    <a:bodyPr/>
                    <a:lstStyle/>
                    <a:p>
                      <a:pPr marL="107950"/>
                      <a:r>
                        <a:rPr lang="en-AU" sz="1200" b="0" dirty="0">
                          <a:solidFill>
                            <a:schemeClr val="tx1"/>
                          </a:solidFill>
                          <a:effectLst/>
                        </a:rPr>
                        <a:t>What is the % blend of green gas?</a:t>
                      </a:r>
                      <a:endParaRPr lang="en-A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1308325"/>
                  </a:ext>
                </a:extLst>
              </a:tr>
              <a:tr h="573027">
                <a:tc>
                  <a:txBody>
                    <a:bodyPr/>
                    <a:lstStyle/>
                    <a:p>
                      <a:pPr marL="107950"/>
                      <a:r>
                        <a:rPr lang="en-AU" sz="1200" b="0" dirty="0">
                          <a:solidFill>
                            <a:schemeClr val="tx1"/>
                          </a:solidFill>
                          <a:effectLst/>
                        </a:rPr>
                        <a:t>What are the volumes required to achieve targets (i.e. homes, cars, long-haul vehicles, etc)?</a:t>
                      </a:r>
                      <a:endParaRPr lang="en-A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4256832"/>
                  </a:ext>
                </a:extLst>
              </a:tr>
              <a:tr h="207831">
                <a:tc>
                  <a:txBody>
                    <a:bodyPr/>
                    <a:lstStyle/>
                    <a:p>
                      <a:pPr marL="107950"/>
                      <a:r>
                        <a:rPr lang="en-AU" sz="1200" b="0" dirty="0">
                          <a:solidFill>
                            <a:schemeClr val="tx1"/>
                          </a:solidFill>
                          <a:effectLst/>
                        </a:rPr>
                        <a:t>Where are volumes sourced?</a:t>
                      </a:r>
                      <a:endParaRPr lang="en-A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6047095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1DED9521-9276-AD49-B614-D925D0A953F2}"/>
              </a:ext>
            </a:extLst>
          </p:cNvPr>
          <p:cNvSpPr/>
          <p:nvPr/>
        </p:nvSpPr>
        <p:spPr>
          <a:xfrm>
            <a:off x="702496" y="6241894"/>
            <a:ext cx="1078700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AU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Emission Targets is a part of the Gas Vision 2050 target as outlined within The benefits of gas infrastructure to Decarbonise Australia report produced by Frontier Economics Pty Ltd. </a:t>
            </a:r>
            <a:endParaRPr lang="en-AU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697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C2242-44AE-40C6-B131-070CF6824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34729"/>
            <a:ext cx="11029616" cy="740156"/>
          </a:xfrm>
        </p:spPr>
        <p:txBody>
          <a:bodyPr/>
          <a:lstStyle/>
          <a:p>
            <a:r>
              <a:rPr lang="en-US" dirty="0"/>
              <a:t>table 1 </a:t>
            </a:r>
            <a:r>
              <a:rPr lang="en-US" sz="2400" cap="none" dirty="0"/>
              <a:t>(Cont.)</a:t>
            </a:r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7C1D245-ABF4-5C42-9D10-42ABEC60B4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4901410"/>
              </p:ext>
            </p:extLst>
          </p:nvPr>
        </p:nvGraphicFramePr>
        <p:xfrm>
          <a:off x="823800" y="1328112"/>
          <a:ext cx="10544400" cy="49602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67428">
                  <a:extLst>
                    <a:ext uri="{9D8B030D-6E8A-4147-A177-3AD203B41FA5}">
                      <a16:colId xmlns:a16="http://schemas.microsoft.com/office/drawing/2014/main" val="1536921470"/>
                    </a:ext>
                  </a:extLst>
                </a:gridCol>
                <a:gridCol w="658710">
                  <a:extLst>
                    <a:ext uri="{9D8B030D-6E8A-4147-A177-3AD203B41FA5}">
                      <a16:colId xmlns:a16="http://schemas.microsoft.com/office/drawing/2014/main" val="1370902904"/>
                    </a:ext>
                  </a:extLst>
                </a:gridCol>
                <a:gridCol w="859756">
                  <a:extLst>
                    <a:ext uri="{9D8B030D-6E8A-4147-A177-3AD203B41FA5}">
                      <a16:colId xmlns:a16="http://schemas.microsoft.com/office/drawing/2014/main" val="3045964774"/>
                    </a:ext>
                  </a:extLst>
                </a:gridCol>
                <a:gridCol w="621326">
                  <a:extLst>
                    <a:ext uri="{9D8B030D-6E8A-4147-A177-3AD203B41FA5}">
                      <a16:colId xmlns:a16="http://schemas.microsoft.com/office/drawing/2014/main" val="2589917302"/>
                    </a:ext>
                  </a:extLst>
                </a:gridCol>
                <a:gridCol w="666792">
                  <a:extLst>
                    <a:ext uri="{9D8B030D-6E8A-4147-A177-3AD203B41FA5}">
                      <a16:colId xmlns:a16="http://schemas.microsoft.com/office/drawing/2014/main" val="970004048"/>
                    </a:ext>
                  </a:extLst>
                </a:gridCol>
                <a:gridCol w="859756">
                  <a:extLst>
                    <a:ext uri="{9D8B030D-6E8A-4147-A177-3AD203B41FA5}">
                      <a16:colId xmlns:a16="http://schemas.microsoft.com/office/drawing/2014/main" val="588358325"/>
                    </a:ext>
                  </a:extLst>
                </a:gridCol>
                <a:gridCol w="607185">
                  <a:extLst>
                    <a:ext uri="{9D8B030D-6E8A-4147-A177-3AD203B41FA5}">
                      <a16:colId xmlns:a16="http://schemas.microsoft.com/office/drawing/2014/main" val="2363514067"/>
                    </a:ext>
                  </a:extLst>
                </a:gridCol>
                <a:gridCol w="734482">
                  <a:extLst>
                    <a:ext uri="{9D8B030D-6E8A-4147-A177-3AD203B41FA5}">
                      <a16:colId xmlns:a16="http://schemas.microsoft.com/office/drawing/2014/main" val="3225165269"/>
                    </a:ext>
                  </a:extLst>
                </a:gridCol>
                <a:gridCol w="806214">
                  <a:extLst>
                    <a:ext uri="{9D8B030D-6E8A-4147-A177-3AD203B41FA5}">
                      <a16:colId xmlns:a16="http://schemas.microsoft.com/office/drawing/2014/main" val="3599811502"/>
                    </a:ext>
                  </a:extLst>
                </a:gridCol>
                <a:gridCol w="662751">
                  <a:extLst>
                    <a:ext uri="{9D8B030D-6E8A-4147-A177-3AD203B41FA5}">
                      <a16:colId xmlns:a16="http://schemas.microsoft.com/office/drawing/2014/main" val="2272248144"/>
                    </a:ext>
                  </a:extLst>
                </a:gridCol>
              </a:tblGrid>
              <a:tr h="209354">
                <a:tc rowSpan="3">
                  <a:txBody>
                    <a:bodyPr/>
                    <a:lstStyle/>
                    <a:p>
                      <a:r>
                        <a:rPr lang="en-AU" sz="1200" b="1" dirty="0">
                          <a:solidFill>
                            <a:schemeClr val="tx1"/>
                          </a:solidFill>
                          <a:effectLst/>
                        </a:rPr>
                        <a:t>Does supporting evidence exist to demonstrate:</a:t>
                      </a:r>
                      <a:endParaRPr lang="en-A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A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A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 anchor="b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</a:rPr>
                        <a:t>Electrification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</a:rPr>
                        <a:t>Green Hydrogen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</a:rPr>
                        <a:t>Other green gas with a Hydrogen lens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554472"/>
                  </a:ext>
                </a:extLst>
              </a:tr>
              <a:tr h="158856">
                <a:tc vMerge="1">
                  <a:txBody>
                    <a:bodyPr/>
                    <a:lstStyle/>
                    <a:p>
                      <a:endParaRPr lang="en-A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</a:rPr>
                        <a:t>Based on emissions targets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2641138"/>
                  </a:ext>
                </a:extLst>
              </a:tr>
              <a:tr h="282627">
                <a:tc vMerge="1">
                  <a:txBody>
                    <a:bodyPr/>
                    <a:lstStyle/>
                    <a:p>
                      <a:endParaRPr lang="en-A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100">
                          <a:solidFill>
                            <a:schemeClr val="tx1"/>
                          </a:solidFill>
                          <a:effectLst/>
                        </a:rPr>
                        <a:t>2020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AU" sz="1100">
                          <a:solidFill>
                            <a:schemeClr val="tx1"/>
                          </a:solidFill>
                          <a:effectLst/>
                        </a:rPr>
                        <a:t>N/A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100">
                          <a:solidFill>
                            <a:schemeClr val="tx1"/>
                          </a:solidFill>
                          <a:effectLst/>
                        </a:rPr>
                        <a:t>2030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AU" sz="1100">
                          <a:solidFill>
                            <a:schemeClr val="tx1"/>
                          </a:solidFill>
                          <a:effectLst/>
                        </a:rPr>
                        <a:t>26-28%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100">
                          <a:solidFill>
                            <a:schemeClr val="tx1"/>
                          </a:solidFill>
                          <a:effectLst/>
                        </a:rPr>
                        <a:t>2050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AU" sz="110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100">
                          <a:solidFill>
                            <a:schemeClr val="tx1"/>
                          </a:solidFill>
                          <a:effectLst/>
                        </a:rPr>
                        <a:t>2020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AU" sz="1100">
                          <a:solidFill>
                            <a:schemeClr val="tx1"/>
                          </a:solidFill>
                          <a:effectLst/>
                        </a:rPr>
                        <a:t>N/A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100">
                          <a:solidFill>
                            <a:schemeClr val="tx1"/>
                          </a:solidFill>
                          <a:effectLst/>
                        </a:rPr>
                        <a:t>2030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AU" sz="1100">
                          <a:solidFill>
                            <a:schemeClr val="tx1"/>
                          </a:solidFill>
                          <a:effectLst/>
                        </a:rPr>
                        <a:t>26-28%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100">
                          <a:solidFill>
                            <a:schemeClr val="tx1"/>
                          </a:solidFill>
                          <a:effectLst/>
                        </a:rPr>
                        <a:t>2050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AU" sz="110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100">
                          <a:solidFill>
                            <a:schemeClr val="tx1"/>
                          </a:solidFill>
                          <a:effectLst/>
                        </a:rPr>
                        <a:t>2020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AU" sz="1100">
                          <a:solidFill>
                            <a:schemeClr val="tx1"/>
                          </a:solidFill>
                          <a:effectLst/>
                        </a:rPr>
                        <a:t>N/A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</a:rPr>
                        <a:t>2030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</a:rPr>
                        <a:t>26-28%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100">
                          <a:solidFill>
                            <a:schemeClr val="tx1"/>
                          </a:solidFill>
                          <a:effectLst/>
                        </a:rPr>
                        <a:t>2050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AU" sz="110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3458751"/>
                  </a:ext>
                </a:extLst>
              </a:tr>
              <a:tr h="158856">
                <a:tc gridSpan="10">
                  <a:txBody>
                    <a:bodyPr/>
                    <a:lstStyle/>
                    <a:p>
                      <a:r>
                        <a:rPr lang="en-AU" sz="1200" b="1" dirty="0">
                          <a:solidFill>
                            <a:schemeClr val="tx1"/>
                          </a:solidFill>
                          <a:effectLst/>
                        </a:rPr>
                        <a:t>How are targets expected to be achieved?</a:t>
                      </a:r>
                      <a:endParaRPr lang="en-A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1810455"/>
                  </a:ext>
                </a:extLst>
              </a:tr>
              <a:tr h="158856">
                <a:tc gridSpan="10">
                  <a:txBody>
                    <a:bodyPr/>
                    <a:lstStyle/>
                    <a:p>
                      <a:pPr marL="107950"/>
                      <a:r>
                        <a:rPr lang="en-AU" sz="1200" b="1" dirty="0">
                          <a:solidFill>
                            <a:schemeClr val="tx1"/>
                          </a:solidFill>
                          <a:effectLst/>
                        </a:rPr>
                        <a:t>Impacts / Risks / Limitations</a:t>
                      </a:r>
                      <a:endParaRPr lang="en-A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6991198"/>
                  </a:ext>
                </a:extLst>
              </a:tr>
              <a:tr h="158856">
                <a:tc>
                  <a:txBody>
                    <a:bodyPr/>
                    <a:lstStyle/>
                    <a:p>
                      <a:pPr marL="107950"/>
                      <a:r>
                        <a:rPr lang="en-AU" sz="1200" b="0" dirty="0">
                          <a:solidFill>
                            <a:schemeClr val="tx1"/>
                          </a:solidFill>
                          <a:effectLst/>
                        </a:rPr>
                        <a:t>Storage capability by targets</a:t>
                      </a:r>
                      <a:endParaRPr lang="en-A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0828752"/>
                  </a:ext>
                </a:extLst>
              </a:tr>
              <a:tr h="158856">
                <a:tc>
                  <a:txBody>
                    <a:bodyPr/>
                    <a:lstStyle/>
                    <a:p>
                      <a:pPr marL="107950"/>
                      <a:r>
                        <a:rPr lang="en-AU" sz="1200" b="0">
                          <a:solidFill>
                            <a:schemeClr val="tx1"/>
                          </a:solidFill>
                          <a:effectLst/>
                        </a:rPr>
                        <a:t>Energy security</a:t>
                      </a:r>
                      <a:endParaRPr lang="en-AU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9178257"/>
                  </a:ext>
                </a:extLst>
              </a:tr>
              <a:tr h="317704">
                <a:tc>
                  <a:txBody>
                    <a:bodyPr/>
                    <a:lstStyle/>
                    <a:p>
                      <a:pPr marL="107950"/>
                      <a:r>
                        <a:rPr lang="en-AU" sz="1200" b="0" dirty="0">
                          <a:solidFill>
                            <a:schemeClr val="tx1"/>
                          </a:solidFill>
                          <a:effectLst/>
                        </a:rPr>
                        <a:t>Costs vs viability of industrial sector without gaseous fuel (mentioned in Frontier Economics report)</a:t>
                      </a:r>
                      <a:endParaRPr lang="en-A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5199996"/>
                  </a:ext>
                </a:extLst>
              </a:tr>
              <a:tr h="158856">
                <a:tc>
                  <a:txBody>
                    <a:bodyPr/>
                    <a:lstStyle/>
                    <a:p>
                      <a:pPr marL="107950"/>
                      <a:r>
                        <a:rPr lang="en-AU" sz="1200" b="0" dirty="0">
                          <a:solidFill>
                            <a:schemeClr val="tx1"/>
                          </a:solidFill>
                          <a:effectLst/>
                        </a:rPr>
                        <a:t>Where are/will generation stations be based</a:t>
                      </a:r>
                      <a:endParaRPr lang="en-A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1950454"/>
                  </a:ext>
                </a:extLst>
              </a:tr>
              <a:tr h="158856">
                <a:tc>
                  <a:txBody>
                    <a:bodyPr/>
                    <a:lstStyle/>
                    <a:p>
                      <a:pPr marL="107950"/>
                      <a:r>
                        <a:rPr lang="en-AU" sz="1200" b="0" dirty="0">
                          <a:solidFill>
                            <a:schemeClr val="tx1"/>
                          </a:solidFill>
                          <a:effectLst/>
                        </a:rPr>
                        <a:t>Ability to transport</a:t>
                      </a:r>
                      <a:endParaRPr lang="en-A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8275049"/>
                  </a:ext>
                </a:extLst>
              </a:tr>
              <a:tr h="317704">
                <a:tc>
                  <a:txBody>
                    <a:bodyPr/>
                    <a:lstStyle/>
                    <a:p>
                      <a:pPr marL="107950"/>
                      <a:r>
                        <a:rPr lang="en-AU" sz="1200" b="0">
                          <a:solidFill>
                            <a:schemeClr val="tx1"/>
                          </a:solidFill>
                          <a:effectLst/>
                        </a:rPr>
                        <a:t>Recycling implications i.e. lithium batteries if this is used for electricity storage</a:t>
                      </a:r>
                      <a:endParaRPr lang="en-AU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915655"/>
                  </a:ext>
                </a:extLst>
              </a:tr>
              <a:tr h="158856">
                <a:tc gridSpan="10">
                  <a:txBody>
                    <a:bodyPr/>
                    <a:lstStyle/>
                    <a:p>
                      <a:pPr marL="107950"/>
                      <a:r>
                        <a:rPr lang="en-AU" sz="1200" b="1" dirty="0">
                          <a:solidFill>
                            <a:schemeClr val="tx1"/>
                          </a:solidFill>
                          <a:effectLst/>
                        </a:rPr>
                        <a:t>Benefits</a:t>
                      </a:r>
                      <a:endParaRPr lang="en-A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697637"/>
                  </a:ext>
                </a:extLst>
              </a:tr>
              <a:tr h="158856">
                <a:tc>
                  <a:txBody>
                    <a:bodyPr/>
                    <a:lstStyle/>
                    <a:p>
                      <a:pPr marL="107950"/>
                      <a:r>
                        <a:rPr lang="en-AU" sz="1200" b="0">
                          <a:solidFill>
                            <a:schemeClr val="tx1"/>
                          </a:solidFill>
                          <a:effectLst/>
                        </a:rPr>
                        <a:t>Sustainability</a:t>
                      </a:r>
                      <a:endParaRPr lang="en-AU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1211431"/>
                  </a:ext>
                </a:extLst>
              </a:tr>
              <a:tr h="158856">
                <a:tc>
                  <a:txBody>
                    <a:bodyPr/>
                    <a:lstStyle/>
                    <a:p>
                      <a:pPr marL="107950"/>
                      <a:r>
                        <a:rPr lang="en-AU" sz="1200" b="0" dirty="0">
                          <a:solidFill>
                            <a:schemeClr val="tx1"/>
                          </a:solidFill>
                          <a:effectLst/>
                        </a:rPr>
                        <a:t>Local and international Commercial benefits</a:t>
                      </a:r>
                      <a:endParaRPr lang="en-A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4068182"/>
                  </a:ext>
                </a:extLst>
              </a:tr>
              <a:tr h="158856">
                <a:tc>
                  <a:txBody>
                    <a:bodyPr/>
                    <a:lstStyle/>
                    <a:p>
                      <a:pPr marL="107950"/>
                      <a:r>
                        <a:rPr lang="en-AU" sz="1200" b="0">
                          <a:solidFill>
                            <a:schemeClr val="tx1"/>
                          </a:solidFill>
                          <a:effectLst/>
                        </a:rPr>
                        <a:t>Ability to service a larger market</a:t>
                      </a:r>
                      <a:endParaRPr lang="en-AU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5344007"/>
                  </a:ext>
                </a:extLst>
              </a:tr>
              <a:tr h="158856">
                <a:tc>
                  <a:txBody>
                    <a:bodyPr/>
                    <a:lstStyle/>
                    <a:p>
                      <a:pPr marL="107950"/>
                      <a:r>
                        <a:rPr lang="en-AU" sz="1200" b="0">
                          <a:solidFill>
                            <a:schemeClr val="tx1"/>
                          </a:solidFill>
                          <a:effectLst/>
                        </a:rPr>
                        <a:t>Jobs</a:t>
                      </a:r>
                      <a:endParaRPr lang="en-AU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4633861"/>
                  </a:ext>
                </a:extLst>
              </a:tr>
              <a:tr h="158856">
                <a:tc>
                  <a:txBody>
                    <a:bodyPr/>
                    <a:lstStyle/>
                    <a:p>
                      <a:pPr marL="107950"/>
                      <a:r>
                        <a:rPr lang="en-AU" sz="1200" b="0">
                          <a:solidFill>
                            <a:schemeClr val="tx1"/>
                          </a:solidFill>
                          <a:effectLst/>
                        </a:rPr>
                        <a:t>Environmental</a:t>
                      </a:r>
                      <a:endParaRPr lang="en-AU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0467109"/>
                  </a:ext>
                </a:extLst>
              </a:tr>
              <a:tr h="158856">
                <a:tc gridSpan="10">
                  <a:txBody>
                    <a:bodyPr/>
                    <a:lstStyle/>
                    <a:p>
                      <a:pPr marL="107950"/>
                      <a:r>
                        <a:rPr lang="en-AU" sz="1200" b="1" dirty="0">
                          <a:solidFill>
                            <a:schemeClr val="tx1"/>
                          </a:solidFill>
                          <a:effectLst/>
                        </a:rPr>
                        <a:t>Infrastructure</a:t>
                      </a:r>
                      <a:endParaRPr lang="en-A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463496"/>
                  </a:ext>
                </a:extLst>
              </a:tr>
              <a:tr h="209354">
                <a:tc>
                  <a:txBody>
                    <a:bodyPr/>
                    <a:lstStyle/>
                    <a:p>
                      <a:pPr marL="107950"/>
                      <a:r>
                        <a:rPr lang="en-AU" sz="1200" b="0">
                          <a:solidFill>
                            <a:schemeClr val="tx1"/>
                          </a:solidFill>
                          <a:effectLst/>
                        </a:rPr>
                        <a:t>What are the changes required to existing infrastructure?</a:t>
                      </a:r>
                      <a:endParaRPr lang="en-AU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7618020"/>
                  </a:ext>
                </a:extLst>
              </a:tr>
              <a:tr h="209354">
                <a:tc>
                  <a:txBody>
                    <a:bodyPr/>
                    <a:lstStyle/>
                    <a:p>
                      <a:pPr marL="107950"/>
                      <a:r>
                        <a:rPr lang="en-AU" sz="1200" b="0" dirty="0">
                          <a:solidFill>
                            <a:schemeClr val="tx1"/>
                          </a:solidFill>
                          <a:effectLst/>
                        </a:rPr>
                        <a:t>What infrastructure can continue to be used?</a:t>
                      </a:r>
                      <a:endParaRPr lang="en-A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1178167"/>
                  </a:ext>
                </a:extLst>
              </a:tr>
              <a:tr h="158856">
                <a:tc gridSpan="10">
                  <a:txBody>
                    <a:bodyPr/>
                    <a:lstStyle/>
                    <a:p>
                      <a:pPr marL="107950"/>
                      <a:r>
                        <a:rPr lang="en-AU" sz="1200" b="1" dirty="0">
                          <a:solidFill>
                            <a:schemeClr val="tx1"/>
                          </a:solidFill>
                          <a:effectLst/>
                        </a:rPr>
                        <a:t>Assumptions</a:t>
                      </a:r>
                      <a:endParaRPr lang="en-A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5858755"/>
                  </a:ext>
                </a:extLst>
              </a:tr>
              <a:tr h="158856">
                <a:tc>
                  <a:txBody>
                    <a:bodyPr/>
                    <a:lstStyle/>
                    <a:p>
                      <a:pPr marL="107950"/>
                      <a:r>
                        <a:rPr lang="en-AU" sz="1200" b="0" dirty="0">
                          <a:solidFill>
                            <a:schemeClr val="tx1"/>
                          </a:solidFill>
                          <a:effectLst/>
                        </a:rPr>
                        <a:t>What assumptions need to be considered? </a:t>
                      </a:r>
                      <a:endParaRPr lang="en-A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4686855"/>
                  </a:ext>
                </a:extLst>
              </a:tr>
              <a:tr h="158856">
                <a:tc>
                  <a:txBody>
                    <a:bodyPr/>
                    <a:lstStyle/>
                    <a:p>
                      <a:pPr marL="107950"/>
                      <a:r>
                        <a:rPr lang="en-AU" sz="1200" b="0" dirty="0">
                          <a:solidFill>
                            <a:schemeClr val="tx1"/>
                          </a:solidFill>
                          <a:effectLst/>
                        </a:rPr>
                        <a:t>What assumptions are being made?</a:t>
                      </a:r>
                      <a:endParaRPr lang="en-A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17" marR="37817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8928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1625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 descr="A woman sitting at a table in front of a computer working late into the night">
            <a:extLst>
              <a:ext uri="{FF2B5EF4-FFF2-40B4-BE49-F238E27FC236}">
                <a16:creationId xmlns:a16="http://schemas.microsoft.com/office/drawing/2014/main" id="{AF4DEF81-F1BD-A944-954B-12098682A69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5524500" cy="6858000"/>
          </a:xfr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F69AA2-97D6-4693-9E8A-BEBB49A5C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provide your responses to </a:t>
            </a:r>
            <a:r>
              <a:rPr lang="en-US" b="1" dirty="0"/>
              <a:t>Call to Action</a:t>
            </a:r>
            <a:r>
              <a:rPr lang="en-US" dirty="0"/>
              <a:t> requests by Friday 24</a:t>
            </a:r>
            <a:r>
              <a:rPr lang="en-US" baseline="30000" dirty="0"/>
              <a:t>th</a:t>
            </a:r>
            <a:r>
              <a:rPr lang="en-US" dirty="0"/>
              <a:t> July</a:t>
            </a:r>
          </a:p>
          <a:p>
            <a:r>
              <a:rPr lang="en-US" dirty="0"/>
              <a:t>You will receive a follow up email with confirmations received and outstanding responses by Monday 27</a:t>
            </a:r>
            <a:r>
              <a:rPr lang="en-US" baseline="30000" dirty="0"/>
              <a:t>th</a:t>
            </a:r>
            <a:r>
              <a:rPr lang="en-US" dirty="0"/>
              <a:t> July</a:t>
            </a:r>
          </a:p>
          <a:p>
            <a:r>
              <a:rPr lang="en-US" dirty="0"/>
              <a:t>Workshop invitations to be sent out by Wednesday 29</a:t>
            </a:r>
            <a:r>
              <a:rPr lang="en-US" baseline="30000" dirty="0"/>
              <a:t>th</a:t>
            </a:r>
            <a:r>
              <a:rPr lang="en-US" dirty="0"/>
              <a:t> July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F7C633-6FA1-4FBC-8E61-54FEB4587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68130679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Garamond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nimalist_Light_Sales Pitch_01_Win32_AS_v4" id="{AE3810B2-EB50-490A-9B4E-9FA07A4550C3}" vid="{D5F0F717-C359-4A2D-BDB0-CA99CA6877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a6e671f1cd7e4d96ff9652be322dd5e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4e2496f70b101db0b8013f30a071bbf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8435A0B9-5F49-415F-9BEE-591FDACE98D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6AEDE5-E9AF-4E9F-97C3-19B848D35A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DC43B05-D266-4257-98DE-FF9D8CEDAE76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762</TotalTime>
  <Words>644</Words>
  <Application>Microsoft Macintosh PowerPoint</Application>
  <PresentationFormat>Widescreen</PresentationFormat>
  <Paragraphs>298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Garamond</vt:lpstr>
      <vt:lpstr>Helvetica Light</vt:lpstr>
      <vt:lpstr>Wingdings 2</vt:lpstr>
      <vt:lpstr>DividendVTI</vt:lpstr>
      <vt:lpstr>Consultation outcome to:  Australian hydrogen council</vt:lpstr>
      <vt:lpstr>“Can hydrogen replace natural gas as a more viable &amp; feasible green gas source comparative to, or over electrification?”</vt:lpstr>
      <vt:lpstr>table 1</vt:lpstr>
      <vt:lpstr>table 1 (Cont.)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Client:  AIRG Australian innovation research group </dc:title>
  <dc:creator>David O'Donnell</dc:creator>
  <cp:lastModifiedBy>David O'Donnell</cp:lastModifiedBy>
  <cp:revision>54</cp:revision>
  <dcterms:created xsi:type="dcterms:W3CDTF">2020-07-17T13:10:17Z</dcterms:created>
  <dcterms:modified xsi:type="dcterms:W3CDTF">2020-07-20T23:27:52Z</dcterms:modified>
</cp:coreProperties>
</file>