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A8FE-217D-464F-8E85-11AFEE5FFE0E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FE634-778B-4CA0-A4BA-FAF9A4FF6D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32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853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4F09-3064-4376-835F-E865F6A17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27CFA-E92C-437B-974D-728F448A2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04A90-9BC4-4D62-82D1-6C1736F6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1408F-1BDB-4B6D-A9DF-C25A57AF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94031-1ECA-45D0-8EDD-B5EBF077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69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A666C-55D2-44C2-A14C-26DABCE8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B78F4-1C16-4179-A4A0-EF68545D0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145D5-166C-4BBA-B05E-83BA2E27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B1A32-4FC9-4F3C-B91F-CF8AA95F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0E2A1-B6E6-44F9-AE8C-7B207052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413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937A9-4784-4050-B165-2A0F3DFE7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92D7AF-EF1E-4A23-9CC5-EE2E7BEC5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4E2D-55A2-4B8E-8438-20A0EC86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B39D3-536D-44CE-8654-10A52D9A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00247-5F83-401A-97D3-85C93BB5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65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CC702-DD52-4A34-9074-AE8156E8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CB357-5A4E-4B3F-913E-3CB00BB1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30186-DF10-4FA8-8F96-FCDA8590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BA443-7179-4C51-8D95-13A2FCA2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2A8D4-E4E1-4153-BC93-1EFE84AD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03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0F8D-F885-4068-9757-9BAF41210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19E2B-B2A2-4E9E-AEEC-8217DE168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08A4B-46B9-4721-A3DB-C9F20217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4B228-747D-47AB-B7F0-7C9BA250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6B012-5B69-442C-8810-57089560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50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B264-FE38-41E6-A206-B93927AFC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C2A11-D262-499D-B86F-DB28D48A3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2926D-9E81-4E0A-9530-23539C822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6ED32-102F-46E5-A9DB-722413562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8A114-3365-44EE-A3AD-7D33A561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01BF9-4984-40A9-87D7-3CC0ED99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739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459A-20AA-4EAE-9FF3-F94FC61AF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50BC0-38B9-41DF-B916-0F74B83D8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B2168-C8FF-44E2-A6B5-249936E84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C6AD0E-47E9-4702-92D4-16B0E86C1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C405C-48AE-4682-9DDA-C440D83B0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C7ED4-F56B-483B-B407-3395A0D5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5B0C8-40C1-448E-9AC1-9AF7EA1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1FF3D7-EB9D-45EC-BDEA-9E397FAE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3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E88EE-ECF0-40E2-A114-56023FB7F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E86D79-0904-4503-8C7D-77D9CE63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14C78-8356-4D8A-91EC-17A98CEE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F4DFD-A73B-4F00-9AB0-E6A47E0E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493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BCDEC-DEEC-48C2-9A59-9D95F276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401D1-EF79-43B5-8BE9-AC5299C7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8208A-A6CD-4B8F-AC94-40BEBFF2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66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3202-BAD8-4931-AE0C-92CC72A5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9BF66-3A8D-46E1-B281-A41F6CA9E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ACBE7-E9D6-490B-B610-4EA9A4702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DE9A2-B087-476E-A7F2-32152EA3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B562B-E312-4223-92C2-EC60E11D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8068A-FC2B-48E9-A07C-B8630834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04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8E65-2424-4FCB-BCFE-77D1100DC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0B1F5-7CA7-4345-9FFA-0700BD024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6E6A9-1B55-442D-997C-BAAF6DFD9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91A0E-510C-42A6-90A1-46A01E6C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F28C2-44CC-4364-A607-7C1F8358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72FBA-4824-419F-9972-C9DE11D3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44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1FD8F-CE3D-47E2-BB89-ABA1F652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74C28-075A-4058-BD7B-48D3B8029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5C0AC-7228-4387-9C69-A573F2E63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B762-6F16-4CA2-AFE3-0FA218A7009D}" type="datetimeFigureOut">
              <a:rPr lang="en-AU" smtClean="0"/>
              <a:t>10/07/2020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0074C-03E1-4A24-B4E5-F04592E42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56480-DFF0-405C-BC03-ADA844514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F922-BF02-49C7-9557-8BEDFBD87E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645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028" y="6526271"/>
            <a:ext cx="639172" cy="23905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81AA30-E8EA-4B5C-89B0-94047EE47992}" type="slidenum">
              <a:rPr lang="en-AU" smtClean="0"/>
              <a:pPr/>
              <a:t>1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AHC DOMESTIC MOBILITY ROADMAP</a:t>
            </a:r>
            <a:endParaRPr lang="en-US" sz="1800" b="1" dirty="0">
              <a:solidFill>
                <a:srgbClr val="469293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F98DD9-2969-4C3C-9DB8-7850A9A10910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3B9E5C-1C59-436B-B2F9-44E945F88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409624"/>
              </p:ext>
            </p:extLst>
          </p:nvPr>
        </p:nvGraphicFramePr>
        <p:xfrm>
          <a:off x="280585" y="923848"/>
          <a:ext cx="11630829" cy="5033138"/>
        </p:xfrm>
        <a:graphic>
          <a:graphicData uri="http://schemas.openxmlformats.org/drawingml/2006/table">
            <a:tbl>
              <a:tblPr firstCol="1" bandRow="1">
                <a:tableStyleId>{0505E3EF-67EA-436B-97B2-0124C06EBD24}</a:tableStyleId>
              </a:tblPr>
              <a:tblGrid>
                <a:gridCol w="790903">
                  <a:extLst>
                    <a:ext uri="{9D8B030D-6E8A-4147-A177-3AD203B41FA5}">
                      <a16:colId xmlns:a16="http://schemas.microsoft.com/office/drawing/2014/main" val="3975575666"/>
                    </a:ext>
                  </a:extLst>
                </a:gridCol>
                <a:gridCol w="1293815">
                  <a:extLst>
                    <a:ext uri="{9D8B030D-6E8A-4147-A177-3AD203B41FA5}">
                      <a16:colId xmlns:a16="http://schemas.microsoft.com/office/drawing/2014/main" val="414619847"/>
                    </a:ext>
                  </a:extLst>
                </a:gridCol>
                <a:gridCol w="1317554">
                  <a:extLst>
                    <a:ext uri="{9D8B030D-6E8A-4147-A177-3AD203B41FA5}">
                      <a16:colId xmlns:a16="http://schemas.microsoft.com/office/drawing/2014/main" val="699828623"/>
                    </a:ext>
                  </a:extLst>
                </a:gridCol>
                <a:gridCol w="1206434">
                  <a:extLst>
                    <a:ext uri="{9D8B030D-6E8A-4147-A177-3AD203B41FA5}">
                      <a16:colId xmlns:a16="http://schemas.microsoft.com/office/drawing/2014/main" val="493479484"/>
                    </a:ext>
                  </a:extLst>
                </a:gridCol>
                <a:gridCol w="1238758">
                  <a:extLst>
                    <a:ext uri="{9D8B030D-6E8A-4147-A177-3AD203B41FA5}">
                      <a16:colId xmlns:a16="http://schemas.microsoft.com/office/drawing/2014/main" val="51358471"/>
                    </a:ext>
                  </a:extLst>
                </a:gridCol>
                <a:gridCol w="1222596">
                  <a:extLst>
                    <a:ext uri="{9D8B030D-6E8A-4147-A177-3AD203B41FA5}">
                      <a16:colId xmlns:a16="http://schemas.microsoft.com/office/drawing/2014/main" val="1240483143"/>
                    </a:ext>
                  </a:extLst>
                </a:gridCol>
                <a:gridCol w="1139507">
                  <a:extLst>
                    <a:ext uri="{9D8B030D-6E8A-4147-A177-3AD203B41FA5}">
                      <a16:colId xmlns:a16="http://schemas.microsoft.com/office/drawing/2014/main" val="313549971"/>
                    </a:ext>
                  </a:extLst>
                </a:gridCol>
                <a:gridCol w="201845">
                  <a:extLst>
                    <a:ext uri="{9D8B030D-6E8A-4147-A177-3AD203B41FA5}">
                      <a16:colId xmlns:a16="http://schemas.microsoft.com/office/drawing/2014/main" val="2000090559"/>
                    </a:ext>
                  </a:extLst>
                </a:gridCol>
                <a:gridCol w="925792">
                  <a:extLst>
                    <a:ext uri="{9D8B030D-6E8A-4147-A177-3AD203B41FA5}">
                      <a16:colId xmlns:a16="http://schemas.microsoft.com/office/drawing/2014/main" val="3200052917"/>
                    </a:ext>
                  </a:extLst>
                </a:gridCol>
                <a:gridCol w="1151376">
                  <a:extLst>
                    <a:ext uri="{9D8B030D-6E8A-4147-A177-3AD203B41FA5}">
                      <a16:colId xmlns:a16="http://schemas.microsoft.com/office/drawing/2014/main" val="4288415520"/>
                    </a:ext>
                  </a:extLst>
                </a:gridCol>
                <a:gridCol w="1142249">
                  <a:extLst>
                    <a:ext uri="{9D8B030D-6E8A-4147-A177-3AD203B41FA5}">
                      <a16:colId xmlns:a16="http://schemas.microsoft.com/office/drawing/2014/main" val="3903749364"/>
                    </a:ext>
                  </a:extLst>
                </a:gridCol>
              </a:tblGrid>
              <a:tr h="185276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A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</a:rPr>
                        <a:t>2020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</a:rPr>
                        <a:t>2021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</a:rPr>
                        <a:t>2022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</a:rPr>
                        <a:t>2023-2024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</a:rPr>
                        <a:t>2025 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</a:rPr>
                        <a:t>2030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lnL w="12700" cmpd="sng">
                      <a:noFill/>
                    </a:lnL>
                    <a:solidFill>
                      <a:srgbClr val="4692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</a:rPr>
                        <a:t>2035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</a:rPr>
                        <a:t>2040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</a:rPr>
                        <a:t>2050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 anchor="ctr">
                    <a:solidFill>
                      <a:srgbClr val="4692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29692"/>
                  </a:ext>
                </a:extLst>
              </a:tr>
              <a:tr h="208613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Immediate next steps </a:t>
                      </a: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Early scale-up </a:t>
                      </a: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Diversification </a:t>
                      </a: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Maturing </a:t>
                      </a: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Industry mature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/>
                </a:tc>
                <a:extLst>
                  <a:ext uri="{0D108BD9-81ED-4DB2-BD59-A6C34878D82A}">
                    <a16:rowId xmlns:a16="http://schemas.microsoft.com/office/drawing/2014/main" val="2382439345"/>
                  </a:ext>
                </a:extLst>
              </a:tr>
              <a:tr h="2359643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solidFill>
                            <a:schemeClr val="bg1"/>
                          </a:solidFill>
                          <a:effectLst/>
                        </a:rPr>
                        <a:t>Key Outcomes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Support given by federal and state governments for developing H2 Mobility projects utilising the existing bus replacement programs of states.</a:t>
                      </a:r>
                    </a:p>
                    <a:p>
                      <a:pPr marL="0" lvl="0" indent="0" algn="l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Support by progressive councils on moving waste collection vehicles to a H2 solution through existing contract replacement programs.</a:t>
                      </a:r>
                    </a:p>
                    <a:p>
                      <a:pPr marL="0" lvl="0" indent="0" algn="l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Incorporate commercial scale hydrogen projects into broader infrastructure programs intended to stimulate economic recovery.</a:t>
                      </a:r>
                    </a:p>
                    <a:p>
                      <a:pPr marL="0" lvl="0" indent="0" algn="l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Development and trials of local manufacturing and assembly of H2 vehicles in line with a growing bus and truck market.</a:t>
                      </a:r>
                    </a:p>
                    <a:p>
                      <a:pPr marL="0" lvl="0" indent="0" algn="l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Monetise Australian hydrogen technology and knowledge.  </a:t>
                      </a:r>
                    </a:p>
                    <a:p>
                      <a:pPr marL="0" lvl="0" indent="0" algn="l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Highlight strategic areas that will be key for successful network development.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A series of refuelling facilities, both mobility bespoke and sharing off take from larger multi-use developments, established in each state.</a:t>
                      </a:r>
                    </a:p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Early facilities are mixed use to allow the formation of a backbone of a refuelling network that allows intercity and intracity travel for heavy / light vehicles.</a:t>
                      </a:r>
                    </a:p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Beginning of H2 Trucks for heavy transport trials.</a:t>
                      </a:r>
                    </a:p>
                  </a:txBody>
                  <a:tcPr marL="41841" marR="41841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Increasing efficiency and geographical coverage gained from commercial scale domestic experience.</a:t>
                      </a:r>
                    </a:p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Established H2 network allowing a comprehensive geographical coverage allowing travel to full road networks.</a:t>
                      </a:r>
                    </a:p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FCEV sales accelerating rapidly due to Total Cost of Ownership (TCO) advantage over BEV and ICE vehicles.</a:t>
                      </a:r>
                    </a:p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Domestic H2 industry in Australia rapidly replacing Diesel economy.</a:t>
                      </a:r>
                    </a:p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GW scale projects increase in number dedicated to Domestic supply.</a:t>
                      </a:r>
                    </a:p>
                    <a:p>
                      <a:pPr marL="0" lvl="0" indent="0"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Growing market in ICE conversions to FCEV.</a:t>
                      </a: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Domestic distribution network mature and at scale, like the Diesel industry today.</a:t>
                      </a:r>
                      <a:endParaRPr lang="en-A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Australia a global ‘leader by example’ in H2 production and use.</a:t>
                      </a:r>
                      <a:endParaRPr lang="en-A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388328"/>
                  </a:ext>
                </a:extLst>
              </a:tr>
              <a:tr h="381039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solidFill>
                            <a:schemeClr val="bg1"/>
                          </a:solidFill>
                          <a:effectLst/>
                        </a:rPr>
                        <a:t>Domestic volume target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0.5% Heavy Vehicle Sales</a:t>
                      </a:r>
                    </a:p>
                  </a:txBody>
                  <a:tcPr marL="41841" marR="41841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8% Heavy Vehicles sales</a:t>
                      </a:r>
                    </a:p>
                  </a:txBody>
                  <a:tcPr marL="41841" marR="41841" marT="0" marB="0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50% Heavy Vehicle Sales</a:t>
                      </a:r>
                    </a:p>
                  </a:txBody>
                  <a:tcPr marL="41841" marR="41841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0.4 MT</a:t>
                      </a:r>
                      <a:endParaRPr lang="en-A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92% Heavy Vehicles Sales</a:t>
                      </a:r>
                    </a:p>
                  </a:txBody>
                  <a:tcPr marL="41841" marR="41841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100% Heavy Vehicles Sales</a:t>
                      </a:r>
                    </a:p>
                  </a:txBody>
                  <a:tcPr marL="41841" marR="41841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602458"/>
                  </a:ext>
                </a:extLst>
              </a:tr>
              <a:tr h="342950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Domestic Market Value</a:t>
                      </a:r>
                    </a:p>
                  </a:txBody>
                  <a:tcPr marL="41841" marR="41841" marT="0" marB="0"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A$1.1bn p.a.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130385"/>
                  </a:ext>
                </a:extLst>
              </a:tr>
              <a:tr h="1555617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solidFill>
                            <a:schemeClr val="bg1"/>
                          </a:solidFill>
                          <a:effectLst/>
                        </a:rPr>
                        <a:t>Hydrogen production scale-up milestones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Late-2020</a:t>
                      </a: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: feasibility studies complete for 2-5MW green H2 mobility electrolyser projects.  Similar for 5-10MW mixed use projects.</a:t>
                      </a: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Mid-2021</a:t>
                      </a: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: FID taken on a number of small-mid scale H2 projects.</a:t>
                      </a: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2022:</a:t>
                      </a: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Construction commences on first wave of small-mid scale H2 projects with each state represented.</a:t>
                      </a:r>
                      <a:endParaRPr lang="en-A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2023/2024: </a:t>
                      </a: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Projects completed and commissioned with trails undertaken preparing for full operations.</a:t>
                      </a:r>
                      <a:endParaRPr lang="en-A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: H2 Production established  allowing 300 FCEV Buses + 200 Waste Collection Vehicles across Australia. Trails of light &amp; heavy vehicles. </a:t>
                      </a: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2030: </a:t>
                      </a: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First 1GW scale projects online  supplying domestic consumption.</a:t>
                      </a:r>
                    </a:p>
                  </a:txBody>
                  <a:tcPr marL="41841" marR="41841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2035: </a:t>
                      </a: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Expanding smaller and large-scale facilities to meet increasing domestic consumption.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2035: </a:t>
                      </a: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Expanding smaller and large-scale facilities to meet increasing demand in Asia. Australia a trusted H2 export partner.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2040: </a:t>
                      </a: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H2 domestic industry in Australia growing and approaching maturity. GW scale projects the norm.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effectLst/>
                        </a:rPr>
                        <a:t>2050: </a:t>
                      </a: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Domestic industry mature and at scale, similar to the maturity of the Diesel industry of today.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841" marR="4184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627479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4112783-41F0-41DF-8682-598E77270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092" y="15804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AU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82E3C7B-7458-497F-8D8E-CAF3A9115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578" y="6391883"/>
            <a:ext cx="501772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9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en-US" sz="900" baseline="30000" dirty="0" bmk="">
                <a:ea typeface="Calibri" panose="020F0502020204030204" pitchFamily="34" charset="0"/>
                <a:cs typeface="Times New Roman" panose="02020603050405020304" pitchFamily="18" charset="0"/>
              </a:rPr>
              <a:t>**</a:t>
            </a:r>
            <a:r>
              <a:rPr lang="en-AU" altLang="en-US" sz="900" dirty="0" bmk="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Based on A$2/kg H</a:t>
            </a:r>
            <a:r>
              <a:rPr kumimoji="0" lang="en-AU" altLang="en-US" sz="9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production price in 2040 and NHS </a:t>
            </a:r>
            <a:r>
              <a:rPr kumimoji="0" lang="en-AU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Targeted deployment</a:t>
            </a:r>
            <a:r>
              <a: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scenario export volumes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900" dirty="0" bmk="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42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509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AHC DOMESTIC MOBILITY 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AHC EXPORT ROADMAP</dc:title>
  <dc:creator>AHC</dc:creator>
  <cp:lastModifiedBy>SCHUMANN Greg (ENGIE Services ANZ)</cp:lastModifiedBy>
  <cp:revision>22</cp:revision>
  <dcterms:created xsi:type="dcterms:W3CDTF">2020-05-10T09:37:55Z</dcterms:created>
  <dcterms:modified xsi:type="dcterms:W3CDTF">2020-07-10T00:54:57Z</dcterms:modified>
</cp:coreProperties>
</file>