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1" r:id="rId2"/>
  </p:sldMasterIdLst>
  <p:notesMasterIdLst>
    <p:notesMasterId r:id="rId9"/>
  </p:notesMasterIdLst>
  <p:handoutMasterIdLst>
    <p:handoutMasterId r:id="rId10"/>
  </p:handoutMasterIdLst>
  <p:sldIdLst>
    <p:sldId id="817" r:id="rId3"/>
    <p:sldId id="1052" r:id="rId4"/>
    <p:sldId id="1070" r:id="rId5"/>
    <p:sldId id="1076" r:id="rId6"/>
    <p:sldId id="1078" r:id="rId7"/>
    <p:sldId id="91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Campe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293"/>
    <a:srgbClr val="EAF2F1"/>
    <a:srgbClr val="FFFFFF"/>
    <a:srgbClr val="9CCFD0"/>
    <a:srgbClr val="D9EBC3"/>
    <a:srgbClr val="9FC6C0"/>
    <a:srgbClr val="BFE7D8"/>
    <a:srgbClr val="41AF85"/>
    <a:srgbClr val="B3DADB"/>
    <a:srgbClr val="8DC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4" autoAdjust="0"/>
    <p:restoredTop sz="70391" autoAdjust="0"/>
  </p:normalViewPr>
  <p:slideViewPr>
    <p:cSldViewPr snapToGrid="0">
      <p:cViewPr varScale="1">
        <p:scale>
          <a:sx n="109" d="100"/>
          <a:sy n="109" d="100"/>
        </p:scale>
        <p:origin x="280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50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B50118-97D4-4E9B-892E-00BA6DF1E6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2CC83-D9BE-436B-B836-727C83F399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048AF-A635-4B8F-BC04-67A87837F997}" type="datetimeFigureOut">
              <a:rPr lang="en-AU" smtClean="0"/>
              <a:t>1/02/2021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3052D-68CD-4ACD-8438-1B4D71564B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DA353-410D-4B54-85AE-4BEE05E46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6F42A-8EEB-40F0-9CC3-75F50BA091B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98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534E1-5AB8-479C-96B8-6AD0EF752E82}" type="datetimeFigureOut">
              <a:rPr lang="en-AU" smtClean="0"/>
              <a:t>1/02/2021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3A39-20FA-4F37-8145-A8A229B2C9E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528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56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830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451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None/>
            </a:pPr>
            <a:r>
              <a:rPr lang="en-GB" sz="1100" dirty="0"/>
              <a:t>Community leaders - e.g., School Principals, RSLs, CWA branches, Rotary Clubs, Bowls Clubs, Small Business Associations, Aboriginal Corporations, etc.) 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None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Develop an education roadshow for community groups with PPT, fact sheets, short video(s) 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Share international context:  Germany, Chile, Japan, South Korea, France, UK, Denmark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Describe likely export markets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Map demonstration projects in port cities (tailor for each state/territory)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Big picture overview of how hydrogen is likely to be made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Reference training and jobs opportunities 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Acknowledge opportunity to develop domestic H2 assets for power, transport, energy storage – refer to </a:t>
            </a:r>
            <a:r>
              <a:rPr lang="en-AU" sz="1600" dirty="0" err="1"/>
              <a:t>HyResource</a:t>
            </a:r>
            <a:r>
              <a:rPr lang="en-AU" sz="1600" dirty="0"/>
              <a:t> and AHC websites for more information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Develop FAQ – long-term benefits delivered/short-term changes needed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Gather emails and commit to a quarterly H2 news email</a:t>
            </a:r>
            <a:r>
              <a:rPr lang="en-AU" dirty="0"/>
              <a:t> </a:t>
            </a:r>
          </a:p>
          <a:p>
            <a:pPr marL="34290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Develop an education roadshow for U18s (primary and secondary school – students/teachers) with PPT, age-appropriate fact sheets, short video(s) for different age groups  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Give an energy overview – “where does my energy come from?” – electricity (renewable and fossil fuel); gas; biofuels; hydrogen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Contextualise Australia’s energy present and contrast with future possibilities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Map demonstration projects in port cities (tailor for each state / territory)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Big picture overview of how hydrogen is likely to be made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Talk about STEM study and training opportunities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Establish a social media presence and update fortnightly 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Develop FAQ – caring for people and planet while powering your world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Gather emails of interested teachers and principals to cultivate a dynamic relationship – commit to a quarterly H2 News email</a:t>
            </a:r>
          </a:p>
          <a:p>
            <a:pPr marL="342900" lvl="0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Establish a Hydrogen Commission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Work with jurisdictional governments to identify community influencers and invite them to become AHC ambassadors capable of running shorter versions of the roadshows  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Have group elect an AHC Commissioner as their representative to the AHC</a:t>
            </a:r>
          </a:p>
          <a:p>
            <a:pPr marL="742950" lvl="1" indent="-2857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rgbClr val="469293"/>
              </a:buClr>
              <a:buFont typeface="Arial" panose="020B0604020202020204" pitchFamily="34" charset="0"/>
              <a:buChar char="•"/>
            </a:pPr>
            <a:r>
              <a:rPr lang="en-AU" sz="1600" dirty="0"/>
              <a:t>AHC Commissioner would have an honorarium/stipend provided by their state/territory as compensation for time and effort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None/>
            </a:pPr>
            <a:endParaRPr lang="en-A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3A39-20FA-4F37-8145-A8A229B2C9ED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474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9148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028" y="6526271"/>
            <a:ext cx="639172" cy="239057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25000"/>
                  </a:schemeClr>
                </a:solidFill>
                <a:latin typeface="+mj-lt"/>
                <a:cs typeface="Arial"/>
              </a:defRPr>
            </a:lvl1pPr>
          </a:lstStyle>
          <a:p>
            <a:fld id="{8B81AA30-E8EA-4B5C-89B0-94047EE4799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838200" y="511570"/>
            <a:ext cx="10972800" cy="474068"/>
          </a:xfrm>
          <a:prstGeom prst="rect">
            <a:avLst/>
          </a:prstGeom>
        </p:spPr>
        <p:txBody>
          <a:bodyPr vert="horz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oyota text"/>
                <a:cs typeface="Toyota text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9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360" y="1508787"/>
            <a:ext cx="5384800" cy="44164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393" y="1508787"/>
            <a:ext cx="5384800" cy="4416491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021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8776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968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427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55556648-49D5-4B5B-92D5-2DB59DEB59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216000" cy="34368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5360" y="3813043"/>
            <a:ext cx="10561173" cy="2688299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5333" b="0">
                <a:solidFill>
                  <a:schemeClr val="accent3"/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5333" b="0">
                <a:solidFill>
                  <a:schemeClr val="accent2"/>
                </a:solidFill>
              </a:defRPr>
            </a:lvl2pPr>
            <a:lvl3pPr marL="0" indent="0">
              <a:spcBef>
                <a:spcPts val="2933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34101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5360" y="1508787"/>
            <a:ext cx="9601067" cy="4800533"/>
          </a:xfrm>
        </p:spPr>
        <p:txBody>
          <a:bodyPr anchor="b" anchorCtr="0"/>
          <a:lstStyle>
            <a:lvl1pPr marL="0" indent="0">
              <a:spcAft>
                <a:spcPts val="0"/>
              </a:spcAft>
              <a:buFontTx/>
              <a:buNone/>
              <a:defRPr sz="5867" b="0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1133"/>
              </a:spcAft>
              <a:buNone/>
              <a:defRPr sz="5867" b="0">
                <a:solidFill>
                  <a:schemeClr val="bg1"/>
                </a:solidFill>
              </a:defRPr>
            </a:lvl2pPr>
            <a:lvl3pPr marL="0" indent="0">
              <a:buNone/>
              <a:defRPr sz="2933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827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5360" y="4773150"/>
            <a:ext cx="8064896" cy="1344149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4000"/>
              </a:spcBef>
              <a:buNone/>
              <a:defRPr sz="2133" b="1">
                <a:solidFill>
                  <a:schemeClr val="tx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751"/>
              </a:spcAft>
              <a:buNone/>
              <a:defRPr sz="2133">
                <a:solidFill>
                  <a:schemeClr val="tx1"/>
                </a:solidFill>
              </a:defRPr>
            </a:lvl2pPr>
            <a:lvl3pPr marL="355191" indent="-355191" algn="l">
              <a:lnSpc>
                <a:spcPct val="90000"/>
              </a:lnSpc>
              <a:spcBef>
                <a:spcPts val="0"/>
              </a:spcBef>
              <a:buNone/>
              <a:tabLst>
                <a:tab pos="475188" algn="l"/>
              </a:tabLst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35362" y="3621022"/>
            <a:ext cx="8064895" cy="768085"/>
          </a:xfrm>
        </p:spPr>
        <p:txBody>
          <a:bodyPr anchor="b" anchorCtr="0">
            <a:noAutofit/>
          </a:bodyPr>
          <a:lstStyle>
            <a:lvl1pPr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4" name="Rectangle 43"/>
          <p:cNvSpPr/>
          <p:nvPr userDrawn="1"/>
        </p:nvSpPr>
        <p:spPr>
          <a:xfrm>
            <a:off x="335360" y="6466897"/>
            <a:ext cx="3180555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sz="1333" dirty="0">
                <a:solidFill>
                  <a:schemeClr val="accent3"/>
                </a:solidFill>
              </a:rPr>
              <a:t>Australia’s National Science Agency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736" y="5569811"/>
            <a:ext cx="960107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38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5360" y="4101076"/>
            <a:ext cx="9601067" cy="2164145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4000"/>
              </a:spcBef>
              <a:buNone/>
              <a:defRPr sz="2133" b="1">
                <a:solidFill>
                  <a:schemeClr val="tx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751"/>
              </a:spcAft>
              <a:buNone/>
              <a:defRPr sz="2133">
                <a:solidFill>
                  <a:schemeClr val="tx1"/>
                </a:solidFill>
              </a:defRPr>
            </a:lvl2pPr>
            <a:lvl3pPr marL="355191" indent="-355191" algn="l">
              <a:lnSpc>
                <a:spcPct val="90000"/>
              </a:lnSpc>
              <a:spcBef>
                <a:spcPts val="0"/>
              </a:spcBef>
              <a:buNone/>
              <a:tabLst>
                <a:tab pos="475188" algn="l"/>
              </a:tabLst>
              <a:defRPr sz="2133">
                <a:solidFill>
                  <a:schemeClr val="tx1"/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35360" y="6466897"/>
            <a:ext cx="3180555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sz="1333" dirty="0">
                <a:solidFill>
                  <a:schemeClr val="accent3"/>
                </a:solidFill>
              </a:rPr>
              <a:t>Australia’s National Science Agency</a:t>
            </a:r>
          </a:p>
        </p:txBody>
      </p:sp>
    </p:spTree>
    <p:extLst>
      <p:ext uri="{BB962C8B-B14F-4D97-AF65-F5344CB8AC3E}">
        <p14:creationId xmlns:p14="http://schemas.microsoft.com/office/powerpoint/2010/main" val="42068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vider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8106" y="-1"/>
            <a:ext cx="12260612" cy="6963827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9B822E-137D-4159-8966-8CC44DDAAD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042" y="149248"/>
            <a:ext cx="1115312" cy="75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0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384"/>
            <a:ext cx="12192000" cy="34608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35360" y="3813044"/>
            <a:ext cx="10573376" cy="1538009"/>
          </a:xfrm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defRPr sz="4800"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35360" y="5462163"/>
            <a:ext cx="9601067" cy="365264"/>
          </a:xfrm>
        </p:spPr>
        <p:txBody>
          <a:bodyPr>
            <a:normAutofit/>
          </a:bodyPr>
          <a:lstStyle>
            <a:lvl1pPr marL="0" indent="0" algn="l">
              <a:buNone/>
              <a:defRPr sz="2667" b="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35360" y="6466897"/>
            <a:ext cx="3180555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sz="1333" dirty="0">
                <a:solidFill>
                  <a:schemeClr val="accent3"/>
                </a:solidFill>
              </a:rPr>
              <a:t>Australia’s National Science Agency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736" y="5569811"/>
            <a:ext cx="960107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02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35360" y="3813044"/>
            <a:ext cx="10573376" cy="1538009"/>
          </a:xfrm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defRPr sz="4800" b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35360" y="5462163"/>
            <a:ext cx="9601067" cy="365264"/>
          </a:xfrm>
        </p:spPr>
        <p:txBody>
          <a:bodyPr>
            <a:normAutofit/>
          </a:bodyPr>
          <a:lstStyle>
            <a:lvl1pPr marL="0" indent="0" algn="l">
              <a:buNone/>
              <a:defRPr sz="2667" b="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08736" y="5569811"/>
            <a:ext cx="960107" cy="96010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35360" y="6466897"/>
            <a:ext cx="3180555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AU" sz="1333" dirty="0">
                <a:solidFill>
                  <a:schemeClr val="accent3"/>
                </a:solidFill>
              </a:rPr>
              <a:t>Australia’s National Science Agency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12216000" cy="34368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86736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partner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384"/>
            <a:ext cx="12192000" cy="3460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35360" y="1604798"/>
            <a:ext cx="10573376" cy="1538009"/>
          </a:xfrm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35360" y="3896537"/>
            <a:ext cx="9601067" cy="365264"/>
          </a:xfrm>
        </p:spPr>
        <p:txBody>
          <a:bodyPr>
            <a:normAutofit/>
          </a:bodyPr>
          <a:lstStyle>
            <a:lvl1pPr marL="0" indent="0" algn="l">
              <a:buNone/>
              <a:defRPr sz="2667" b="0">
                <a:solidFill>
                  <a:schemeClr val="accent3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688288" y="776335"/>
            <a:ext cx="3180555" cy="1846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AU" sz="1333" dirty="0">
                <a:solidFill>
                  <a:schemeClr val="bg1"/>
                </a:solidFill>
              </a:rPr>
              <a:t>Australia’s National Science Agency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5360" y="356659"/>
            <a:ext cx="960107" cy="9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4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056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24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36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3" y="1508787"/>
            <a:ext cx="11521277" cy="4094592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49133" y="356659"/>
            <a:ext cx="11507507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733" b="0">
                <a:solidFill>
                  <a:schemeClr val="accent3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933" b="0">
                <a:solidFill>
                  <a:schemeClr val="accent2"/>
                </a:solidFill>
              </a:defRPr>
            </a:lvl2pPr>
            <a:lvl3pPr>
              <a:buNone/>
              <a:defRPr sz="3733">
                <a:solidFill>
                  <a:srgbClr val="00A9CE"/>
                </a:solidFill>
              </a:defRPr>
            </a:lvl3pPr>
            <a:lvl4pPr>
              <a:buNone/>
              <a:defRPr sz="3733">
                <a:solidFill>
                  <a:srgbClr val="00A9CE"/>
                </a:solidFill>
              </a:defRPr>
            </a:lvl4pPr>
            <a:lvl5pPr>
              <a:buNone/>
              <a:defRPr sz="3733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500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991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93" y="6299815"/>
            <a:ext cx="639172" cy="239057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000000"/>
                </a:solidFill>
                <a:latin typeface="+mj-lt"/>
                <a:cs typeface="Arial"/>
              </a:defRPr>
            </a:lvl1pPr>
          </a:lstStyle>
          <a:p>
            <a:fld id="{8B81AA30-E8EA-4B5C-89B0-94047EE47992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B19473C-77C1-4E83-9500-F6538AF2DC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14" y="6194737"/>
            <a:ext cx="1753952" cy="58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7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322991"/>
            <a:ext cx="11521280" cy="85248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363" y="1316765"/>
            <a:ext cx="11521277" cy="47657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828" y="6504333"/>
            <a:ext cx="8111793" cy="124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AU"/>
              <a:t>Hydrogen Roadmap and RD&amp;D  | Vivek Srinivasan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8103" y="6504333"/>
            <a:ext cx="385052" cy="12734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/>
              <a:t>  |</a:t>
            </a:r>
            <a:endParaRPr lang="en-AU" dirty="0"/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4238" y="3326609"/>
            <a:ext cx="12215284" cy="8016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en-AU" sz="2400"/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6935" y="3637758"/>
            <a:ext cx="12189883" cy="49053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en-AU" sz="2400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2122" y="3626646"/>
            <a:ext cx="12223751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306418" y="6082479"/>
            <a:ext cx="589559" cy="58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0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</p:sldLayoutIdLst>
  <p:hf hdr="0" dt="0"/>
  <p:txStyles>
    <p:titleStyle>
      <a:lvl1pPr algn="l" defTabSz="1219170" rtl="0" eaLnBrk="1" latinLnBrk="0" hangingPunct="1">
        <a:spcBef>
          <a:spcPct val="0"/>
        </a:spcBef>
        <a:buNone/>
        <a:defRPr sz="4800" b="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87993" indent="-287993" algn="l" defTabSz="121917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27987" indent="-239994" algn="l" defTabSz="121917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863978" indent="-287993" algn="l" defTabSz="1219170" rtl="0" eaLnBrk="1" latinLnBrk="0" hangingPunct="1">
        <a:lnSpc>
          <a:spcPct val="90000"/>
        </a:lnSpc>
        <a:spcBef>
          <a:spcPts val="800"/>
        </a:spcBef>
        <a:buFont typeface="Calibri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151971" indent="-287993" algn="l" defTabSz="1219170" rtl="0" eaLnBrk="1" latinLnBrk="0" hangingPunct="1">
        <a:lnSpc>
          <a:spcPct val="90000"/>
        </a:lnSpc>
        <a:spcBef>
          <a:spcPts val="800"/>
        </a:spcBef>
        <a:buFont typeface="Calibri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439964" indent="-287993" algn="l" defTabSz="1219170" rtl="0" eaLnBrk="1" latinLnBrk="0" hangingPunct="1">
        <a:lnSpc>
          <a:spcPct val="90000"/>
        </a:lnSpc>
        <a:spcBef>
          <a:spcPts val="800"/>
        </a:spcBef>
        <a:buFont typeface="Calibri" pitchFamily="34" charset="0"/>
        <a:buChar char="•"/>
        <a:tabLst/>
        <a:defRPr sz="24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92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FDD4819-53EE-4908-921B-CAD22D4C8328}"/>
              </a:ext>
            </a:extLst>
          </p:cNvPr>
          <p:cNvSpPr txBox="1"/>
          <p:nvPr/>
        </p:nvSpPr>
        <p:spPr>
          <a:xfrm>
            <a:off x="7280245" y="1809678"/>
            <a:ext cx="5601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8C9C2-4C8E-4D8B-A363-0E9202CA7535}"/>
              </a:ext>
            </a:extLst>
          </p:cNvPr>
          <p:cNvSpPr txBox="1"/>
          <p:nvPr/>
        </p:nvSpPr>
        <p:spPr>
          <a:xfrm>
            <a:off x="225584" y="4659404"/>
            <a:ext cx="1089964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bg1"/>
                </a:solidFill>
                <a:cs typeface="Arial" panose="020B0604020202020204" pitchFamily="34" charset="0"/>
              </a:rPr>
              <a:t>AHC WG 3 SOCIAL LICENCE, MEETING #6</a:t>
            </a:r>
          </a:p>
          <a:p>
            <a:endParaRPr lang="en-AU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2400" dirty="0">
                <a:solidFill>
                  <a:schemeClr val="bg1"/>
                </a:solidFill>
                <a:cs typeface="Arial" panose="020B0604020202020204" pitchFamily="34" charset="0"/>
              </a:rPr>
              <a:t>AUSTRALIAN HYDROGEN COUNCIL</a:t>
            </a:r>
          </a:p>
          <a:p>
            <a:endParaRPr lang="en-AU" sz="1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en-AU" sz="1400" dirty="0">
                <a:solidFill>
                  <a:schemeClr val="bg1"/>
                </a:solidFill>
                <a:cs typeface="Arial" panose="020B0604020202020204" pitchFamily="34" charset="0"/>
              </a:rPr>
              <a:t>2 FEBRUARY 2021</a:t>
            </a:r>
          </a:p>
        </p:txBody>
      </p:sp>
    </p:spTree>
    <p:extLst>
      <p:ext uri="{BB962C8B-B14F-4D97-AF65-F5344CB8AC3E}">
        <p14:creationId xmlns:p14="http://schemas.microsoft.com/office/powerpoint/2010/main" val="187055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93D3A946-A3DC-4425-B878-F80A3552E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405" y="1847291"/>
            <a:ext cx="5509029" cy="442817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2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+mn-lt"/>
                <a:ea typeface="Source Sans Pro" panose="020B0503030403020204" pitchFamily="34" charset="0"/>
              </a:rPr>
              <a:t>WHERE DID WE GET TO?</a:t>
            </a:r>
            <a:endParaRPr lang="en-US" sz="1800" b="1" dirty="0">
              <a:solidFill>
                <a:srgbClr val="469293"/>
              </a:solidFill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E4AA5AA-065C-450E-B583-0FB247587F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5445" y="1017327"/>
            <a:ext cx="3538598" cy="5034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A1FB0C2-62E7-46E8-9F21-36901ECECA2B}"/>
              </a:ext>
            </a:extLst>
          </p:cNvPr>
          <p:cNvSpPr txBox="1"/>
          <p:nvPr/>
        </p:nvSpPr>
        <p:spPr>
          <a:xfrm>
            <a:off x="502920" y="1047072"/>
            <a:ext cx="669540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We developed principles for industry to engage with communities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We also drafted a draft guidance note, which is largely complete</a:t>
            </a:r>
          </a:p>
        </p:txBody>
      </p:sp>
    </p:spTree>
    <p:extLst>
      <p:ext uri="{BB962C8B-B14F-4D97-AF65-F5344CB8AC3E}">
        <p14:creationId xmlns:p14="http://schemas.microsoft.com/office/powerpoint/2010/main" val="358720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3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+mn-lt"/>
                <a:ea typeface="Source Sans Pro" panose="020B0503030403020204" pitchFamily="34" charset="0"/>
              </a:rPr>
              <a:t>NEXT STEPS FOR EXISTING WORK</a:t>
            </a:r>
            <a:endParaRPr lang="en-US" sz="1800" b="1" dirty="0">
              <a:solidFill>
                <a:srgbClr val="469293"/>
              </a:solidFill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8970563-1576-41FB-B3FF-114BCB8CB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516326"/>
              </p:ext>
            </p:extLst>
          </p:nvPr>
        </p:nvGraphicFramePr>
        <p:xfrm>
          <a:off x="502920" y="1007410"/>
          <a:ext cx="11064240" cy="48956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4040">
                  <a:extLst>
                    <a:ext uri="{9D8B030D-6E8A-4147-A177-3AD203B41FA5}">
                      <a16:colId xmlns:a16="http://schemas.microsoft.com/office/drawing/2014/main" val="114747959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2803134328"/>
                    </a:ext>
                  </a:extLst>
                </a:gridCol>
                <a:gridCol w="2428789">
                  <a:extLst>
                    <a:ext uri="{9D8B030D-6E8A-4147-A177-3AD203B41FA5}">
                      <a16:colId xmlns:a16="http://schemas.microsoft.com/office/drawing/2014/main" val="128161681"/>
                    </a:ext>
                  </a:extLst>
                </a:gridCol>
                <a:gridCol w="2444471">
                  <a:extLst>
                    <a:ext uri="{9D8B030D-6E8A-4147-A177-3AD203B41FA5}">
                      <a16:colId xmlns:a16="http://schemas.microsoft.com/office/drawing/2014/main" val="3569534658"/>
                    </a:ext>
                  </a:extLst>
                </a:gridCol>
                <a:gridCol w="1509955">
                  <a:extLst>
                    <a:ext uri="{9D8B030D-6E8A-4147-A177-3AD203B41FA5}">
                      <a16:colId xmlns:a16="http://schemas.microsoft.com/office/drawing/2014/main" val="1269275326"/>
                    </a:ext>
                  </a:extLst>
                </a:gridCol>
                <a:gridCol w="992945">
                  <a:extLst>
                    <a:ext uri="{9D8B030D-6E8A-4147-A177-3AD203B41FA5}">
                      <a16:colId xmlns:a16="http://schemas.microsoft.com/office/drawing/2014/main" val="3689161098"/>
                    </a:ext>
                  </a:extLst>
                </a:gridCol>
              </a:tblGrid>
              <a:tr h="434599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Intent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What needs to be done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Detail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How?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By 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1612"/>
                  </a:ext>
                </a:extLst>
              </a:tr>
              <a:tr h="857291">
                <a:tc rowSpan="3">
                  <a:txBody>
                    <a:bodyPr/>
                    <a:lstStyle/>
                    <a:p>
                      <a:r>
                        <a:rPr lang="en-AU" sz="1400" dirty="0"/>
                        <a:t>NHS undertaking requirement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Complete draft guidance note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</a:rPr>
                        <a:t>Case studies completion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</a:rPr>
                        <a:t>Further consultation?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124"/>
                  </a:ext>
                </a:extLst>
              </a:tr>
              <a:tr h="1007831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Engage with industry and others on operationalising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How to implement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How to 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234620"/>
                  </a:ext>
                </a:extLst>
              </a:tr>
              <a:tr h="9273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Case study compendium as additional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Collect and complete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Intent – website only?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818624"/>
                  </a:ext>
                </a:extLst>
              </a:tr>
              <a:tr h="434599">
                <a:tc>
                  <a:txBody>
                    <a:bodyPr/>
                    <a:lstStyle/>
                    <a:p>
                      <a:r>
                        <a:rPr lang="en-AU" sz="1400" dirty="0"/>
                        <a:t>Broader public information – part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Assess FAQs on the AHC website for gaps and complete as necessary</a:t>
                      </a:r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2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71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4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+mn-lt"/>
                <a:ea typeface="Source Sans Pro" panose="020B0503030403020204" pitchFamily="34" charset="0"/>
              </a:rPr>
              <a:t>NEW WORK</a:t>
            </a:r>
            <a:endParaRPr lang="en-US" sz="1800" b="1" dirty="0">
              <a:solidFill>
                <a:srgbClr val="469293"/>
              </a:solidFill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8970563-1576-41FB-B3FF-114BCB8CB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7872"/>
              </p:ext>
            </p:extLst>
          </p:nvPr>
        </p:nvGraphicFramePr>
        <p:xfrm>
          <a:off x="502920" y="1007410"/>
          <a:ext cx="11064239" cy="4857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4040">
                  <a:extLst>
                    <a:ext uri="{9D8B030D-6E8A-4147-A177-3AD203B41FA5}">
                      <a16:colId xmlns:a16="http://schemas.microsoft.com/office/drawing/2014/main" val="114747959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2803134328"/>
                    </a:ext>
                  </a:extLst>
                </a:gridCol>
                <a:gridCol w="2422827">
                  <a:extLst>
                    <a:ext uri="{9D8B030D-6E8A-4147-A177-3AD203B41FA5}">
                      <a16:colId xmlns:a16="http://schemas.microsoft.com/office/drawing/2014/main" val="128161681"/>
                    </a:ext>
                  </a:extLst>
                </a:gridCol>
                <a:gridCol w="2448111">
                  <a:extLst>
                    <a:ext uri="{9D8B030D-6E8A-4147-A177-3AD203B41FA5}">
                      <a16:colId xmlns:a16="http://schemas.microsoft.com/office/drawing/2014/main" val="3569534658"/>
                    </a:ext>
                  </a:extLst>
                </a:gridCol>
                <a:gridCol w="1529862">
                  <a:extLst>
                    <a:ext uri="{9D8B030D-6E8A-4147-A177-3AD203B41FA5}">
                      <a16:colId xmlns:a16="http://schemas.microsoft.com/office/drawing/2014/main" val="1269275326"/>
                    </a:ext>
                  </a:extLst>
                </a:gridCol>
                <a:gridCol w="975359">
                  <a:extLst>
                    <a:ext uri="{9D8B030D-6E8A-4147-A177-3AD203B41FA5}">
                      <a16:colId xmlns:a16="http://schemas.microsoft.com/office/drawing/2014/main" val="3689161098"/>
                    </a:ext>
                  </a:extLst>
                </a:gridCol>
              </a:tblGrid>
              <a:tr h="434599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Intent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What needs to be done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Detail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How?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By 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1612"/>
                  </a:ext>
                </a:extLst>
              </a:tr>
              <a:tr h="1138584">
                <a:tc rowSpan="4">
                  <a:txBody>
                    <a:bodyPr/>
                    <a:lstStyle/>
                    <a:p>
                      <a:r>
                        <a:rPr lang="en-AU" sz="1400" dirty="0"/>
                        <a:t>Broader public information – part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up public repository of fact sheets, timelines, and ‘need to know’ information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46929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dk1"/>
                          </a:solidFill>
                        </a:rPr>
                        <a:t>AHC website and </a:t>
                      </a:r>
                      <a:r>
                        <a:rPr lang="en-AU" sz="1400" kern="1200" dirty="0" err="1">
                          <a:solidFill>
                            <a:schemeClr val="dk1"/>
                          </a:solidFill>
                        </a:rPr>
                        <a:t>HyResource</a:t>
                      </a:r>
                      <a:endParaRPr lang="en-AU" sz="1400" kern="1200" dirty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Note interaction with CSIRO Hydrogen Mission</a:t>
                      </a:r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124"/>
                  </a:ext>
                </a:extLst>
              </a:tr>
              <a:tr h="1007831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Design and develop easy to understand factsheets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2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Draw on information already accessible on government and research websites with illustrative cases where available </a:t>
                      </a:r>
                    </a:p>
                    <a:p>
                      <a:pPr marL="0" lvl="2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None/>
                      </a:pP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234620"/>
                  </a:ext>
                </a:extLst>
              </a:tr>
              <a:tr h="113858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 comms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46929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/>
                        <a:t>Engage with Ministers with responsibility for hydrogen and relevant others on public comms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Mid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818624"/>
                  </a:ext>
                </a:extLst>
              </a:tr>
              <a:tr h="434599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Tasmanian project overlap?</a:t>
                      </a:r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2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5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450BB-2A58-4BED-8783-0ECA9038C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2920" y="6322634"/>
            <a:ext cx="639172" cy="239057"/>
          </a:xfrm>
        </p:spPr>
        <p:txBody>
          <a:bodyPr/>
          <a:lstStyle/>
          <a:p>
            <a:r>
              <a:rPr lang="en-AU" sz="1050" b="1" dirty="0">
                <a:solidFill>
                  <a:srgbClr val="469293"/>
                </a:solidFill>
              </a:rPr>
              <a:t>Page </a:t>
            </a:r>
            <a:fld id="{8B81AA30-E8EA-4B5C-89B0-94047EE47992}" type="slidenum">
              <a:rPr lang="en-AU" sz="1050" b="1">
                <a:solidFill>
                  <a:srgbClr val="469293"/>
                </a:solidFill>
              </a:rPr>
              <a:pPr/>
              <a:t>5</a:t>
            </a:fld>
            <a:endParaRPr lang="en-AU" sz="1050" b="1" dirty="0">
              <a:solidFill>
                <a:srgbClr val="469293"/>
              </a:solidFill>
            </a:endParaRP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502920" y="415837"/>
            <a:ext cx="10972800" cy="474068"/>
          </a:xfrm>
        </p:spPr>
        <p:txBody>
          <a:bodyPr/>
          <a:lstStyle/>
          <a:p>
            <a:r>
              <a:rPr lang="en-GB" sz="2400" b="1" dirty="0">
                <a:solidFill>
                  <a:srgbClr val="469293"/>
                </a:solidFill>
                <a:latin typeface="+mn-lt"/>
                <a:ea typeface="Source Sans Pro" panose="020B0503030403020204" pitchFamily="34" charset="0"/>
              </a:rPr>
              <a:t>NEW WORK</a:t>
            </a:r>
            <a:endParaRPr lang="en-US" sz="1800" b="1" dirty="0">
              <a:solidFill>
                <a:srgbClr val="469293"/>
              </a:solidFill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633EC5-1452-4FE2-A03D-9EBCCBCA32D4}"/>
              </a:ext>
            </a:extLst>
          </p:cNvPr>
          <p:cNvCxnSpPr>
            <a:cxnSpLocks/>
          </p:cNvCxnSpPr>
          <p:nvPr/>
        </p:nvCxnSpPr>
        <p:spPr>
          <a:xfrm>
            <a:off x="502920" y="90100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F98DD9-2969-4C3C-9DB8-7850A9A10910}"/>
              </a:ext>
            </a:extLst>
          </p:cNvPr>
          <p:cNvCxnSpPr>
            <a:cxnSpLocks/>
          </p:cNvCxnSpPr>
          <p:nvPr/>
        </p:nvCxnSpPr>
        <p:spPr>
          <a:xfrm>
            <a:off x="502920" y="6205128"/>
            <a:ext cx="11064240" cy="0"/>
          </a:xfrm>
          <a:prstGeom prst="line">
            <a:avLst/>
          </a:prstGeom>
          <a:ln w="28575">
            <a:solidFill>
              <a:srgbClr val="4692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8970563-1576-41FB-B3FF-114BCB8CB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01240"/>
              </p:ext>
            </p:extLst>
          </p:nvPr>
        </p:nvGraphicFramePr>
        <p:xfrm>
          <a:off x="504810" y="983851"/>
          <a:ext cx="11062350" cy="493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3725">
                  <a:extLst>
                    <a:ext uri="{9D8B030D-6E8A-4147-A177-3AD203B41FA5}">
                      <a16:colId xmlns:a16="http://schemas.microsoft.com/office/drawing/2014/main" val="114747959"/>
                    </a:ext>
                  </a:extLst>
                </a:gridCol>
                <a:gridCol w="1843725">
                  <a:extLst>
                    <a:ext uri="{9D8B030D-6E8A-4147-A177-3AD203B41FA5}">
                      <a16:colId xmlns:a16="http://schemas.microsoft.com/office/drawing/2014/main" val="2803134328"/>
                    </a:ext>
                  </a:extLst>
                </a:gridCol>
                <a:gridCol w="2407832">
                  <a:extLst>
                    <a:ext uri="{9D8B030D-6E8A-4147-A177-3AD203B41FA5}">
                      <a16:colId xmlns:a16="http://schemas.microsoft.com/office/drawing/2014/main" val="128161681"/>
                    </a:ext>
                  </a:extLst>
                </a:gridCol>
                <a:gridCol w="2022231">
                  <a:extLst>
                    <a:ext uri="{9D8B030D-6E8A-4147-A177-3AD203B41FA5}">
                      <a16:colId xmlns:a16="http://schemas.microsoft.com/office/drawing/2014/main" val="3569534658"/>
                    </a:ext>
                  </a:extLst>
                </a:gridCol>
                <a:gridCol w="1723292">
                  <a:extLst>
                    <a:ext uri="{9D8B030D-6E8A-4147-A177-3AD203B41FA5}">
                      <a16:colId xmlns:a16="http://schemas.microsoft.com/office/drawing/2014/main" val="1269275326"/>
                    </a:ext>
                  </a:extLst>
                </a:gridCol>
                <a:gridCol w="1221545">
                  <a:extLst>
                    <a:ext uri="{9D8B030D-6E8A-4147-A177-3AD203B41FA5}">
                      <a16:colId xmlns:a16="http://schemas.microsoft.com/office/drawing/2014/main" val="3689161098"/>
                    </a:ext>
                  </a:extLst>
                </a:gridCol>
              </a:tblGrid>
              <a:tr h="434599"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Intent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What needs to be done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Detail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How?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>
                          <a:solidFill>
                            <a:schemeClr val="bg1"/>
                          </a:solidFill>
                        </a:rPr>
                        <a:t>By 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92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1612"/>
                  </a:ext>
                </a:extLst>
              </a:tr>
              <a:tr h="857291">
                <a:tc rowSpan="4">
                  <a:txBody>
                    <a:bodyPr/>
                    <a:lstStyle/>
                    <a:p>
                      <a:r>
                        <a:rPr lang="en-AU" sz="1400" dirty="0"/>
                        <a:t>Engagement with project-affected communities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Identify communities likely to be ‘first affected’ by large, H2 demonstration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469293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/>
                        <a:t>Make sure that community leaders are identified and start communications</a:t>
                      </a:r>
                      <a:endParaRPr lang="en-A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Have approach mapped and meetings underway by end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62124"/>
                  </a:ext>
                </a:extLst>
              </a:tr>
              <a:tr h="1007831">
                <a:tc vMerge="1"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 and roll out community H2 roadshow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International context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Big picture on H2 production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Key issues – see undertaking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/>
                        <a:t>Jobs and training </a:t>
                      </a:r>
                      <a:r>
                        <a:rPr lang="en-AU" sz="1400" dirty="0" err="1"/>
                        <a:t>opps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Virtual platform,</a:t>
                      </a:r>
                    </a:p>
                    <a:p>
                      <a:r>
                        <a:rPr lang="en-AU" sz="1400" dirty="0"/>
                        <a:t>newsletters etc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Development Q2-Q3</a:t>
                      </a:r>
                    </a:p>
                    <a:p>
                      <a:r>
                        <a:rPr lang="en-AU" sz="1400" dirty="0"/>
                        <a:t>Delivery Q4?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234620"/>
                  </a:ext>
                </a:extLst>
              </a:tr>
              <a:tr h="6440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Develop and roll out </a:t>
                      </a:r>
                      <a:r>
                        <a:rPr lang="en-AU" sz="1400" dirty="0"/>
                        <a:t>H2 schools programme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69293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AU" sz="1400" dirty="0"/>
                        <a:t>As above but tailored for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Virtual platform, school assemblies, science fairs</a:t>
                      </a:r>
                      <a:endParaRPr lang="en-AU" sz="1800" dirty="0"/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Development Q2-Q3</a:t>
                      </a:r>
                    </a:p>
                    <a:p>
                      <a:r>
                        <a:rPr lang="en-AU" sz="1400" dirty="0"/>
                        <a:t>Delivery Q4?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818624"/>
                  </a:ext>
                </a:extLst>
              </a:tr>
              <a:tr h="434599">
                <a:tc vMerge="1">
                  <a:txBody>
                    <a:bodyPr/>
                    <a:lstStyle/>
                    <a:p>
                      <a:r>
                        <a:rPr lang="en-AU" sz="1400" dirty="0"/>
                        <a:t>Broader public information – part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Establish a Hydrogen Commission to engage others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See community influencers and invite to become ambassadors who can roll our the roadshow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Development Q4, ready for 2022?</a:t>
                      </a:r>
                    </a:p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2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90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92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FDD4819-53EE-4908-921B-CAD22D4C8328}"/>
              </a:ext>
            </a:extLst>
          </p:cNvPr>
          <p:cNvSpPr txBox="1"/>
          <p:nvPr/>
        </p:nvSpPr>
        <p:spPr>
          <a:xfrm>
            <a:off x="7280245" y="1809678"/>
            <a:ext cx="5601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8C9C2-4C8E-4D8B-A363-0E9202CA7535}"/>
              </a:ext>
            </a:extLst>
          </p:cNvPr>
          <p:cNvSpPr txBox="1"/>
          <p:nvPr/>
        </p:nvSpPr>
        <p:spPr>
          <a:xfrm>
            <a:off x="225584" y="4659404"/>
            <a:ext cx="1089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  <a:cs typeface="Arial" panose="020B0604020202020204" pitchFamily="34" charset="0"/>
              </a:rPr>
              <a:t>END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9B4E622-8AD3-46EE-932F-487DC34426D7}"/>
              </a:ext>
            </a:extLst>
          </p:cNvPr>
          <p:cNvSpPr txBox="1">
            <a:spLocks/>
          </p:cNvSpPr>
          <p:nvPr/>
        </p:nvSpPr>
        <p:spPr>
          <a:xfrm>
            <a:off x="8019288" y="4659404"/>
            <a:ext cx="5285232" cy="145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S"/>
            </a:pPr>
            <a:r>
              <a:rPr lang="en-US" sz="5900" b="1" dirty="0">
                <a:solidFill>
                  <a:schemeClr val="bg1"/>
                </a:solidFill>
              </a:rPr>
              <a:t>AHC contact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3300" dirty="0">
                <a:solidFill>
                  <a:schemeClr val="bg1"/>
                </a:solidFill>
              </a:rPr>
              <a:t>Fiona Simon, CEO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3300" b="1" dirty="0">
                <a:solidFill>
                  <a:schemeClr val="bg1"/>
                </a:solidFill>
              </a:rPr>
              <a:t>e</a:t>
            </a:r>
            <a:r>
              <a:rPr lang="en-AU" sz="3300" dirty="0">
                <a:solidFill>
                  <a:schemeClr val="bg1"/>
                </a:solidFill>
              </a:rPr>
              <a:t>  fsimon@H2council.com.au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3300" b="1" dirty="0">
                <a:solidFill>
                  <a:schemeClr val="bg1"/>
                </a:solidFill>
              </a:rPr>
              <a:t>m</a:t>
            </a:r>
            <a:r>
              <a:rPr lang="en-AU" sz="3300" dirty="0">
                <a:solidFill>
                  <a:schemeClr val="bg1"/>
                </a:solidFill>
              </a:rPr>
              <a:t> 0474 028 740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3300" b="1" dirty="0">
                <a:solidFill>
                  <a:schemeClr val="bg1"/>
                </a:solidFill>
              </a:rPr>
              <a:t>w </a:t>
            </a:r>
            <a:r>
              <a:rPr lang="en-AU" sz="3300" dirty="0">
                <a:solidFill>
                  <a:schemeClr val="bg1"/>
                </a:solidFill>
              </a:rPr>
              <a:t>H2council.com.au</a:t>
            </a:r>
          </a:p>
          <a:p>
            <a:pPr algn="ctr">
              <a:buFont typeface="Wingdings" panose="05000000000000000000" pitchFamily="2" charset="2"/>
              <a:buChar char="S"/>
            </a:pP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7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SIRO horizontal">
  <a:themeElements>
    <a:clrScheme name="CSIRO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1D34"/>
      </a:accent2>
      <a:accent3>
        <a:srgbClr val="757579"/>
      </a:accent3>
      <a:accent4>
        <a:srgbClr val="1E22AA"/>
      </a:accent4>
      <a:accent5>
        <a:srgbClr val="007377"/>
      </a:accent5>
      <a:accent6>
        <a:srgbClr val="6D2077"/>
      </a:accent6>
      <a:hlink>
        <a:srgbClr val="004B87"/>
      </a:hlink>
      <a:folHlink>
        <a:srgbClr val="007A53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16.9 Widescreen.potx" id="{A2BDB4D3-95E4-4010-B19E-681ADF5FD2AA}" vid="{59B5932C-8BC1-41B2-ABAC-991F2E9FF4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10778</TotalTime>
  <Words>744</Words>
  <Application>Microsoft Office PowerPoint</Application>
  <PresentationFormat>Widescreen</PresentationFormat>
  <Paragraphs>117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Toyota text</vt:lpstr>
      <vt:lpstr>Wingdings</vt:lpstr>
      <vt:lpstr>Office Theme</vt:lpstr>
      <vt:lpstr>CSIRO horizontal</vt:lpstr>
      <vt:lpstr>PowerPoint Presentation</vt:lpstr>
      <vt:lpstr>WHERE DID WE GET TO?</vt:lpstr>
      <vt:lpstr>NEXT STEPS FOR EXISTING WORK</vt:lpstr>
      <vt:lpstr>NEW WORK</vt:lpstr>
      <vt:lpstr>NEW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Simon</dc:creator>
  <cp:lastModifiedBy>Australian Hydrogen Council</cp:lastModifiedBy>
  <cp:revision>388</cp:revision>
  <cp:lastPrinted>2020-07-10T01:37:06Z</cp:lastPrinted>
  <dcterms:created xsi:type="dcterms:W3CDTF">2018-11-26T06:49:14Z</dcterms:created>
  <dcterms:modified xsi:type="dcterms:W3CDTF">2021-02-01T09:31:10Z</dcterms:modified>
</cp:coreProperties>
</file>