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016" r:id="rId2"/>
    <p:sldId id="1052" r:id="rId3"/>
    <p:sldId id="1053" r:id="rId4"/>
    <p:sldId id="1056" r:id="rId5"/>
    <p:sldId id="1057" r:id="rId6"/>
    <p:sldId id="1055" r:id="rId7"/>
    <p:sldId id="1058" r:id="rId8"/>
    <p:sldId id="1059" r:id="rId9"/>
    <p:sldId id="10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Campey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9293"/>
    <a:srgbClr val="E5F4FC"/>
    <a:srgbClr val="A9D377"/>
    <a:srgbClr val="92B4D7"/>
    <a:srgbClr val="8DC8C9"/>
    <a:srgbClr val="E9F5EE"/>
    <a:srgbClr val="C0DADE"/>
    <a:srgbClr val="128FDD"/>
    <a:srgbClr val="EEFAF3"/>
    <a:srgbClr val="0C5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37" autoAdjust="0"/>
    <p:restoredTop sz="91886" autoAdjust="0"/>
  </p:normalViewPr>
  <p:slideViewPr>
    <p:cSldViewPr snapToGrid="0">
      <p:cViewPr varScale="1">
        <p:scale>
          <a:sx n="134" d="100"/>
          <a:sy n="134" d="100"/>
        </p:scale>
        <p:origin x="112" y="2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50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B50118-97D4-4E9B-892E-00BA6DF1E6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2CC83-D9BE-436B-B836-727C83F399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048AF-A635-4B8F-BC04-67A87837F997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3052D-68CD-4ACD-8438-1B4D71564B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7DA353-410D-4B54-85AE-4BEE05E462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6F42A-8EEB-40F0-9CC3-75F50BA091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989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534E1-5AB8-479C-96B8-6AD0EF752E82}" type="datetimeFigureOut">
              <a:rPr lang="en-AU" smtClean="0"/>
              <a:t>30/07/2020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03A39-20FA-4F37-8145-A8A229B2C9E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528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356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1288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4372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0015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5126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8445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677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734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148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028" y="6526271"/>
            <a:ext cx="639172" cy="239057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2">
                    <a:lumMod val="25000"/>
                  </a:schemeClr>
                </a:solidFill>
                <a:latin typeface="+mj-lt"/>
                <a:cs typeface="Arial"/>
              </a:defRPr>
            </a:lvl1pPr>
          </a:lstStyle>
          <a:p>
            <a:fld id="{8B81AA30-E8EA-4B5C-89B0-94047EE4799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838200" y="511570"/>
            <a:ext cx="10972800" cy="474068"/>
          </a:xfrm>
          <a:prstGeom prst="rect">
            <a:avLst/>
          </a:prstGeom>
        </p:spPr>
        <p:txBody>
          <a:bodyPr vert="horz"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oyota text"/>
                <a:cs typeface="Toyota text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9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106" y="-1"/>
            <a:ext cx="12260612" cy="6963827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09B822E-137D-4159-8966-8CC44DDAAD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042" y="149248"/>
            <a:ext cx="1115312" cy="75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0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991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93" y="6299815"/>
            <a:ext cx="639172" cy="239057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000000"/>
                </a:solidFill>
                <a:latin typeface="+mj-lt"/>
                <a:cs typeface="Arial"/>
              </a:defRPr>
            </a:lvl1pPr>
          </a:lstStyle>
          <a:p>
            <a:fld id="{8B81AA30-E8EA-4B5C-89B0-94047EE4799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B19473C-77C1-4E83-9500-F6538AF2DCB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14" y="6194737"/>
            <a:ext cx="1753952" cy="5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7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FDD4819-53EE-4908-921B-CAD22D4C8328}"/>
              </a:ext>
            </a:extLst>
          </p:cNvPr>
          <p:cNvSpPr txBox="1"/>
          <p:nvPr/>
        </p:nvSpPr>
        <p:spPr>
          <a:xfrm>
            <a:off x="7280245" y="1809678"/>
            <a:ext cx="5601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B8C9C2-4C8E-4D8B-A363-0E9202CA7535}"/>
              </a:ext>
            </a:extLst>
          </p:cNvPr>
          <p:cNvSpPr txBox="1"/>
          <p:nvPr/>
        </p:nvSpPr>
        <p:spPr>
          <a:xfrm>
            <a:off x="225584" y="4659404"/>
            <a:ext cx="108996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bg1"/>
                </a:solidFill>
                <a:latin typeface="Source Sans Pro" panose="020B0503030403020204" pitchFamily="34" charset="0"/>
                <a:cs typeface="Arial" panose="020B0604020202020204" pitchFamily="34" charset="0"/>
              </a:rPr>
              <a:t>WG3 SOCIAL LICENCE: PRINCIPLES FOR AN UNDERTAKING </a:t>
            </a:r>
          </a:p>
          <a:p>
            <a:endParaRPr lang="en-AU" sz="2400" dirty="0">
              <a:solidFill>
                <a:schemeClr val="bg1"/>
              </a:solidFill>
              <a:latin typeface="Source Sans Pro" panose="020B0503030403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solidFill>
                  <a:schemeClr val="bg1"/>
                </a:solidFill>
                <a:latin typeface="Source Sans Pro" panose="020B0503030403020204" pitchFamily="34" charset="0"/>
                <a:cs typeface="Arial" panose="020B0604020202020204" pitchFamily="34" charset="0"/>
              </a:rPr>
              <a:t>FIONA SIMON</a:t>
            </a:r>
          </a:p>
          <a:p>
            <a:endParaRPr lang="en-AU" sz="1600" dirty="0">
              <a:solidFill>
                <a:schemeClr val="bg1"/>
              </a:solidFill>
              <a:latin typeface="Source Sans Pro" panose="020B0503030403020204" pitchFamily="34" charset="0"/>
              <a:cs typeface="Arial" panose="020B0604020202020204" pitchFamily="34" charset="0"/>
            </a:endParaRPr>
          </a:p>
          <a:p>
            <a:r>
              <a:rPr lang="en-AU" sz="1400" dirty="0">
                <a:solidFill>
                  <a:schemeClr val="bg1"/>
                </a:solidFill>
                <a:latin typeface="Source Sans Pro" panose="020B0503030403020204" pitchFamily="34" charset="0"/>
                <a:cs typeface="Arial" panose="020B0604020202020204" pitchFamily="34" charset="0"/>
              </a:rPr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177514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2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WG3: PHILOSOPHICAL FRAMEWORK</a:t>
            </a:r>
            <a:endParaRPr lang="en-US" sz="1800" b="1" dirty="0">
              <a:solidFill>
                <a:srgbClr val="469293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F98DD9-2969-4C3C-9DB8-7850A9A10910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F666E25-EB4C-49B8-81D5-519997CE5485}"/>
              </a:ext>
            </a:extLst>
          </p:cNvPr>
          <p:cNvSpPr txBox="1"/>
          <p:nvPr/>
        </p:nvSpPr>
        <p:spPr>
          <a:xfrm>
            <a:off x="6814500" y="3163700"/>
            <a:ext cx="939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Time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94775B-A7FE-42CF-B67D-313F288D6540}"/>
              </a:ext>
            </a:extLst>
          </p:cNvPr>
          <p:cNvSpPr txBox="1"/>
          <p:nvPr/>
        </p:nvSpPr>
        <p:spPr>
          <a:xfrm>
            <a:off x="6757262" y="4242813"/>
            <a:ext cx="1054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Location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F2577F-3376-4D42-96E4-8907B8A82693}"/>
              </a:ext>
            </a:extLst>
          </p:cNvPr>
          <p:cNvSpPr txBox="1"/>
          <p:nvPr/>
        </p:nvSpPr>
        <p:spPr>
          <a:xfrm>
            <a:off x="7696178" y="1470216"/>
            <a:ext cx="1890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Immediate/narrow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080934-E8E1-4F95-95C4-B63644B3145D}"/>
              </a:ext>
            </a:extLst>
          </p:cNvPr>
          <p:cNvSpPr txBox="1"/>
          <p:nvPr/>
        </p:nvSpPr>
        <p:spPr>
          <a:xfrm>
            <a:off x="9586913" y="1475576"/>
            <a:ext cx="1106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Distant/broad</a:t>
            </a:r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C884512F-11BE-4477-8B94-5FCC65D48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71302"/>
              </p:ext>
            </p:extLst>
          </p:nvPr>
        </p:nvGraphicFramePr>
        <p:xfrm>
          <a:off x="7458388" y="1916574"/>
          <a:ext cx="3571562" cy="3024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781">
                  <a:extLst>
                    <a:ext uri="{9D8B030D-6E8A-4147-A177-3AD203B41FA5}">
                      <a16:colId xmlns:a16="http://schemas.microsoft.com/office/drawing/2014/main" val="977101544"/>
                    </a:ext>
                  </a:extLst>
                </a:gridCol>
                <a:gridCol w="1785781">
                  <a:extLst>
                    <a:ext uri="{9D8B030D-6E8A-4147-A177-3AD203B41FA5}">
                      <a16:colId xmlns:a16="http://schemas.microsoft.com/office/drawing/2014/main" val="3790813904"/>
                    </a:ext>
                  </a:extLst>
                </a:gridCol>
              </a:tblGrid>
              <a:tr h="952211"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One project</a:t>
                      </a:r>
                      <a:r>
                        <a:rPr lang="en-AU" sz="1600" dirty="0"/>
                        <a:t> 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All industry activity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724628"/>
                  </a:ext>
                </a:extLst>
              </a:tr>
              <a:tr h="793051">
                <a:tc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Early project stages</a:t>
                      </a:r>
                    </a:p>
                    <a:p>
                      <a:pPr algn="ctr"/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Intergenerational effects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4863"/>
                  </a:ext>
                </a:extLst>
              </a:tr>
              <a:tr h="793051">
                <a:tc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  <a:p>
                      <a:pPr algn="ctr"/>
                      <a:r>
                        <a:rPr lang="en-AU" sz="1600" dirty="0"/>
                        <a:t>Local community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  <a:p>
                      <a:pPr algn="ctr"/>
                      <a:r>
                        <a:rPr lang="en-AU" sz="1600" dirty="0"/>
                        <a:t>Global community</a:t>
                      </a:r>
                    </a:p>
                    <a:p>
                      <a:pPr algn="ctr"/>
                      <a:endParaRPr lang="en-AU" sz="1400" dirty="0"/>
                    </a:p>
                    <a:p>
                      <a:pPr algn="ctr"/>
                      <a:endParaRPr lang="en-A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585634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D1D09A4-1C4C-45AC-9B4F-EAA9FAD7D833}"/>
              </a:ext>
            </a:extLst>
          </p:cNvPr>
          <p:cNvCxnSpPr>
            <a:cxnSpLocks/>
          </p:cNvCxnSpPr>
          <p:nvPr/>
        </p:nvCxnSpPr>
        <p:spPr>
          <a:xfrm>
            <a:off x="7458388" y="1737447"/>
            <a:ext cx="3525638" cy="9624"/>
          </a:xfrm>
          <a:prstGeom prst="straightConnector1">
            <a:avLst/>
          </a:prstGeom>
          <a:ln w="19050">
            <a:solidFill>
              <a:srgbClr val="469293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61DDF9E-603D-4FD1-886D-4E42B083615E}"/>
              </a:ext>
            </a:extLst>
          </p:cNvPr>
          <p:cNvSpPr txBox="1"/>
          <p:nvPr/>
        </p:nvSpPr>
        <p:spPr>
          <a:xfrm>
            <a:off x="449891" y="1054733"/>
            <a:ext cx="5585149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Where do we start?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Need to categorise thinking and language in order to progress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Clarify whether principles focus on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Projects on the ground vs all of industry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Near term projects vs long term behaviour of industry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Local community vs broader society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AU" dirty="0"/>
          </a:p>
          <a:p>
            <a:endParaRPr lang="en-AU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D2D541-3E55-40DD-91D6-2F681B65576B}"/>
              </a:ext>
            </a:extLst>
          </p:cNvPr>
          <p:cNvSpPr txBox="1"/>
          <p:nvPr/>
        </p:nvSpPr>
        <p:spPr>
          <a:xfrm>
            <a:off x="6682621" y="2139349"/>
            <a:ext cx="939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Industry coverage </a:t>
            </a:r>
          </a:p>
        </p:txBody>
      </p:sp>
    </p:spTree>
    <p:extLst>
      <p:ext uri="{BB962C8B-B14F-4D97-AF65-F5344CB8AC3E}">
        <p14:creationId xmlns:p14="http://schemas.microsoft.com/office/powerpoint/2010/main" val="358720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3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WG3: PHILOSOPHICAL FRAMEWORK</a:t>
            </a:r>
            <a:endParaRPr lang="en-US" sz="1800" b="1" dirty="0">
              <a:solidFill>
                <a:srgbClr val="469293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F98DD9-2969-4C3C-9DB8-7850A9A10910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61DDF9E-603D-4FD1-886D-4E42B083615E}"/>
              </a:ext>
            </a:extLst>
          </p:cNvPr>
          <p:cNvSpPr txBox="1"/>
          <p:nvPr/>
        </p:nvSpPr>
        <p:spPr>
          <a:xfrm>
            <a:off x="424494" y="1114765"/>
            <a:ext cx="1134301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And are we focussing on how the industry will avoid causing harm or how it will share the benefit?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Even if both, there will be a bias to one or the other and a need to be able to operationalise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AU" dirty="0"/>
          </a:p>
          <a:p>
            <a:endParaRPr lang="en-AU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72A744F-B0DF-438C-9041-2B005D610B51}"/>
              </a:ext>
            </a:extLst>
          </p:cNvPr>
          <p:cNvGrpSpPr/>
          <p:nvPr/>
        </p:nvGrpSpPr>
        <p:grpSpPr>
          <a:xfrm>
            <a:off x="2274716" y="2786542"/>
            <a:ext cx="7642567" cy="1510844"/>
            <a:chOff x="2412175" y="3400476"/>
            <a:chExt cx="7642567" cy="151084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A0E7C9F-E650-409D-9A48-42F5E02A81A5}"/>
                </a:ext>
              </a:extLst>
            </p:cNvPr>
            <p:cNvGrpSpPr/>
            <p:nvPr/>
          </p:nvGrpSpPr>
          <p:grpSpPr>
            <a:xfrm>
              <a:off x="2412175" y="3400476"/>
              <a:ext cx="7642567" cy="1510844"/>
              <a:chOff x="5374731" y="2788139"/>
              <a:chExt cx="6602140" cy="795833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81D06C53-1749-4F84-81C6-DF405623F448}"/>
                  </a:ext>
                </a:extLst>
              </p:cNvPr>
              <p:cNvCxnSpPr/>
              <p:nvPr/>
            </p:nvCxnSpPr>
            <p:spPr>
              <a:xfrm>
                <a:off x="6619919" y="3129916"/>
                <a:ext cx="4074769" cy="0"/>
              </a:xfrm>
              <a:prstGeom prst="straightConnector1">
                <a:avLst/>
              </a:prstGeom>
              <a:ln w="19050">
                <a:solidFill>
                  <a:srgbClr val="469293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B522BFD-A0F5-4130-9D3E-D71C66DFC153}"/>
                  </a:ext>
                </a:extLst>
              </p:cNvPr>
              <p:cNvSpPr txBox="1"/>
              <p:nvPr/>
            </p:nvSpPr>
            <p:spPr>
              <a:xfrm>
                <a:off x="7263237" y="3208313"/>
                <a:ext cx="13940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i="1" dirty="0"/>
                  <a:t>No harm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96EAF5B-FD37-4A7E-B502-8B81A45AA07E}"/>
                  </a:ext>
                </a:extLst>
              </p:cNvPr>
              <p:cNvSpPr txBox="1"/>
              <p:nvPr/>
            </p:nvSpPr>
            <p:spPr>
              <a:xfrm>
                <a:off x="8937528" y="3214640"/>
                <a:ext cx="1757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i="1" dirty="0"/>
                  <a:t>Sharing benefit</a:t>
                </a: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0AC6C0B-1603-4930-A543-F9482CCEB0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62173" y="2985273"/>
                <a:ext cx="1" cy="263063"/>
              </a:xfrm>
              <a:prstGeom prst="line">
                <a:avLst/>
              </a:prstGeom>
              <a:ln w="19050">
                <a:solidFill>
                  <a:srgbClr val="4692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C7934D-7A6A-4012-9CAD-F1794E231546}"/>
                  </a:ext>
                </a:extLst>
              </p:cNvPr>
              <p:cNvSpPr txBox="1"/>
              <p:nvPr/>
            </p:nvSpPr>
            <p:spPr>
              <a:xfrm>
                <a:off x="7692340" y="2788139"/>
                <a:ext cx="1757160" cy="145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200" b="1" dirty="0">
                    <a:solidFill>
                      <a:srgbClr val="469293"/>
                    </a:solidFill>
                  </a:rPr>
                  <a:t>Point of indifference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5580D62-67DC-429F-A25F-03ACC54DF4CE}"/>
                  </a:ext>
                </a:extLst>
              </p:cNvPr>
              <p:cNvSpPr txBox="1"/>
              <p:nvPr/>
            </p:nvSpPr>
            <p:spPr>
              <a:xfrm>
                <a:off x="5374731" y="2933586"/>
                <a:ext cx="1757160" cy="145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200" b="1" dirty="0">
                    <a:solidFill>
                      <a:srgbClr val="469293"/>
                    </a:solidFill>
                  </a:rPr>
                  <a:t>Negative impact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FCEABD3-8DA8-4378-BD07-BB1CCC3A2684}"/>
                  </a:ext>
                </a:extLst>
              </p:cNvPr>
              <p:cNvSpPr txBox="1"/>
              <p:nvPr/>
            </p:nvSpPr>
            <p:spPr>
              <a:xfrm>
                <a:off x="10219711" y="2933586"/>
                <a:ext cx="1757160" cy="145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200" b="1" dirty="0">
                    <a:solidFill>
                      <a:srgbClr val="469293"/>
                    </a:solidFill>
                  </a:rPr>
                  <a:t>Positive impact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2DF0643-407F-499F-827C-E399AE6855D4}"/>
                </a:ext>
              </a:extLst>
            </p:cNvPr>
            <p:cNvSpPr txBox="1"/>
            <p:nvPr/>
          </p:nvSpPr>
          <p:spPr>
            <a:xfrm>
              <a:off x="3529223" y="3802886"/>
              <a:ext cx="4524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b="1" dirty="0">
                  <a:solidFill>
                    <a:srgbClr val="469293"/>
                  </a:solidFill>
                </a:rPr>
                <a:t>-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1EEBCE-AADC-44F9-9F68-B59251AC9D9D}"/>
                </a:ext>
              </a:extLst>
            </p:cNvPr>
            <p:cNvSpPr txBox="1"/>
            <p:nvPr/>
          </p:nvSpPr>
          <p:spPr>
            <a:xfrm>
              <a:off x="8542443" y="3837857"/>
              <a:ext cx="4524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b="1" dirty="0">
                  <a:solidFill>
                    <a:srgbClr val="469293"/>
                  </a:solidFill>
                </a:rPr>
                <a:t> +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A06CDBE-56A8-4F5C-A73D-4E44B3928A30}"/>
                </a:ext>
              </a:extLst>
            </p:cNvPr>
            <p:cNvSpPr txBox="1"/>
            <p:nvPr/>
          </p:nvSpPr>
          <p:spPr>
            <a:xfrm>
              <a:off x="5890404" y="4221113"/>
              <a:ext cx="4524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b="1" dirty="0">
                  <a:solidFill>
                    <a:srgbClr val="469293"/>
                  </a:solidFill>
                </a:rPr>
                <a:t> 0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9FCE4DC-7CA6-4FD6-9AE5-3BDBF8888AF1}"/>
              </a:ext>
            </a:extLst>
          </p:cNvPr>
          <p:cNvSpPr txBox="1"/>
          <p:nvPr/>
        </p:nvSpPr>
        <p:spPr>
          <a:xfrm>
            <a:off x="424494" y="4861714"/>
            <a:ext cx="1134301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Note also that perspectives of harm and benefit also change over time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What may have been fine then is not fine now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541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4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WG3: DRAFT PRINCIPLES</a:t>
            </a:r>
            <a:endParaRPr lang="en-US" sz="1800" b="1" dirty="0">
              <a:solidFill>
                <a:srgbClr val="469293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F98DD9-2969-4C3C-9DB8-7850A9A10910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61DDF9E-603D-4FD1-886D-4E42B083615E}"/>
              </a:ext>
            </a:extLst>
          </p:cNvPr>
          <p:cNvSpPr txBox="1"/>
          <p:nvPr/>
        </p:nvSpPr>
        <p:spPr>
          <a:xfrm>
            <a:off x="454339" y="1100913"/>
            <a:ext cx="1122807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Start with no harm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What is harm in the hydrogen context?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For social licence purposes, and for now, it is physical 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Where hydrogen can be unsafe to handle for workers and/or users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Where hydrogen production and/or use can cause environmental harm to land and/or water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dirty="0"/>
              <a:t>And the social licence risk becomes economic risk for a business and the industry as it affects reputation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372D3C0-37BC-434F-A5BC-B092B20E8311}"/>
              </a:ext>
            </a:extLst>
          </p:cNvPr>
          <p:cNvSpPr/>
          <p:nvPr/>
        </p:nvSpPr>
        <p:spPr>
          <a:xfrm>
            <a:off x="1262062" y="4123792"/>
            <a:ext cx="4264339" cy="2038592"/>
          </a:xfrm>
          <a:prstGeom prst="rect">
            <a:avLst/>
          </a:prstGeom>
          <a:solidFill>
            <a:srgbClr val="E5F4F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</a:pPr>
            <a:r>
              <a:rPr lang="en-AU" sz="1400" dirty="0">
                <a:solidFill>
                  <a:schemeClr val="tx1"/>
                </a:solidFill>
              </a:rPr>
              <a:t>How do you avoid harm as a business?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tx1"/>
                </a:solidFill>
              </a:rPr>
              <a:t>Define the harm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tx1"/>
                </a:solidFill>
              </a:rPr>
              <a:t>Understand and articulate the risks of the harm eventuating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tx1"/>
                </a:solidFill>
              </a:rPr>
              <a:t>Put in risk management strategies, including reporting, escalation and training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9FABF81-7FE8-4725-9912-CF2C9D247F54}"/>
              </a:ext>
            </a:extLst>
          </p:cNvPr>
          <p:cNvSpPr txBox="1"/>
          <p:nvPr/>
        </p:nvSpPr>
        <p:spPr>
          <a:xfrm>
            <a:off x="6875148" y="4102935"/>
            <a:ext cx="4631052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</a:pPr>
            <a:r>
              <a:rPr lang="en-AU" sz="1400" dirty="0"/>
              <a:t>What about </a:t>
            </a:r>
            <a:r>
              <a:rPr lang="en-AU" sz="1400" i="1" dirty="0"/>
              <a:t>others’</a:t>
            </a:r>
            <a:r>
              <a:rPr lang="en-AU" sz="1400" dirty="0"/>
              <a:t> perceptions of harm?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200" dirty="0"/>
              <a:t>Know how others/stakeholders define harm now and in the future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200" dirty="0"/>
              <a:t>Know how others/stakeholders perceive risk and adequate risk management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200" dirty="0"/>
              <a:t>Work to narrow any gap between organisational (internal) and stakeholder (external) perceptions of harm and risk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200" dirty="0"/>
              <a:t>Work to internalise the above in operational practices</a:t>
            </a:r>
            <a:endParaRPr lang="en-AU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8DD9F5-92C1-4452-860D-E37F4C91E62E}"/>
              </a:ext>
            </a:extLst>
          </p:cNvPr>
          <p:cNvSpPr txBox="1"/>
          <p:nvPr/>
        </p:nvSpPr>
        <p:spPr>
          <a:xfrm>
            <a:off x="8378191" y="3785238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>
                <a:solidFill>
                  <a:srgbClr val="469293"/>
                </a:solidFill>
              </a:rPr>
              <a:t>Reputational risk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7AEFA77-94A0-4F2F-B02C-1D1B18BBD881}"/>
              </a:ext>
            </a:extLst>
          </p:cNvPr>
          <p:cNvSpPr txBox="1"/>
          <p:nvPr/>
        </p:nvSpPr>
        <p:spPr>
          <a:xfrm>
            <a:off x="2215990" y="3790427"/>
            <a:ext cx="26565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>
                <a:solidFill>
                  <a:srgbClr val="469293"/>
                </a:solidFill>
              </a:rPr>
              <a:t>OHS/Environmental risk</a:t>
            </a:r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DA75B738-A8BE-4BB6-B02D-1503E34772AC}"/>
              </a:ext>
            </a:extLst>
          </p:cNvPr>
          <p:cNvSpPr/>
          <p:nvPr/>
        </p:nvSpPr>
        <p:spPr>
          <a:xfrm>
            <a:off x="5703093" y="4500446"/>
            <a:ext cx="995362" cy="1071674"/>
          </a:xfrm>
          <a:prstGeom prst="rightArrow">
            <a:avLst/>
          </a:prstGeom>
          <a:solidFill>
            <a:schemeClr val="bg1"/>
          </a:solidFill>
          <a:ln>
            <a:solidFill>
              <a:srgbClr val="46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rgbClr val="469293"/>
                </a:solidFill>
              </a:rPr>
              <a:t>Can give rise to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C604CD-CA51-49F9-8717-2574CF1C1515}"/>
              </a:ext>
            </a:extLst>
          </p:cNvPr>
          <p:cNvSpPr/>
          <p:nvPr/>
        </p:nvSpPr>
        <p:spPr>
          <a:xfrm>
            <a:off x="9190675" y="1003141"/>
            <a:ext cx="2787014" cy="1939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Tells us to: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AU" sz="1200" dirty="0">
                <a:solidFill>
                  <a:schemeClr val="tx1"/>
                </a:solidFill>
              </a:rPr>
              <a:t>Prioritise local communities (because physical effects)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AU" sz="1200" dirty="0">
                <a:solidFill>
                  <a:schemeClr val="tx1"/>
                </a:solidFill>
              </a:rPr>
              <a:t>Work out who the stakeholders are and what is important to them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tx1"/>
                </a:solidFill>
              </a:rPr>
              <a:t>Clearly establish means of listening and consulting on harm and risk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tx1"/>
                </a:solidFill>
              </a:rPr>
              <a:t>And monitor over time</a:t>
            </a:r>
          </a:p>
        </p:txBody>
      </p:sp>
    </p:spTree>
    <p:extLst>
      <p:ext uri="{BB962C8B-B14F-4D97-AF65-F5344CB8AC3E}">
        <p14:creationId xmlns:p14="http://schemas.microsoft.com/office/powerpoint/2010/main" val="12492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5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WG3: DRAFT PRINCIPLES</a:t>
            </a:r>
            <a:endParaRPr lang="en-US" sz="1800" b="1" dirty="0">
              <a:solidFill>
                <a:srgbClr val="469293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61DDF9E-603D-4FD1-886D-4E42B083615E}"/>
              </a:ext>
            </a:extLst>
          </p:cNvPr>
          <p:cNvSpPr txBox="1"/>
          <p:nvPr/>
        </p:nvSpPr>
        <p:spPr>
          <a:xfrm>
            <a:off x="454339" y="1100913"/>
            <a:ext cx="1122807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Moving to benefits…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What are some benefits in the hydrogen context?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For social licence purposes, and for now, probably also physical 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Sharing economic benefits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Employment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Training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Regional growth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Tourism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Environmental benefits 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Improvements to land 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Improvements to water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GB" dirty="0"/>
              <a:t>But must be able to deliver on promises made </a:t>
            </a:r>
            <a:endParaRPr lang="en-A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C604CD-CA51-49F9-8717-2574CF1C1515}"/>
              </a:ext>
            </a:extLst>
          </p:cNvPr>
          <p:cNvSpPr/>
          <p:nvPr/>
        </p:nvSpPr>
        <p:spPr>
          <a:xfrm>
            <a:off x="8950647" y="1089809"/>
            <a:ext cx="2787014" cy="1939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Tells us to: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AU" sz="1200" dirty="0">
                <a:solidFill>
                  <a:schemeClr val="tx1"/>
                </a:solidFill>
              </a:rPr>
              <a:t>Again, prioritise local communities (because physical effects)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AU" sz="1200" dirty="0">
                <a:solidFill>
                  <a:schemeClr val="tx1"/>
                </a:solidFill>
              </a:rPr>
              <a:t>Again, work out who the stakeholders are and what is important to them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tx1"/>
                </a:solidFill>
              </a:rPr>
              <a:t>Clearly establish means of listening and consulting on opportunities sought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tx1"/>
                </a:solidFill>
              </a:rPr>
              <a:t>And monitor over time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AU" sz="1200" dirty="0">
                <a:solidFill>
                  <a:schemeClr val="tx1"/>
                </a:solidFill>
              </a:rPr>
              <a:t>Do not overpromise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3048B42-B090-4863-AA7F-084BF3162E05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3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6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WG3: DRAFT PRINCIPLES</a:t>
            </a:r>
            <a:endParaRPr lang="en-US" sz="1800" b="1" dirty="0">
              <a:solidFill>
                <a:srgbClr val="469293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F98DD9-2969-4C3C-9DB8-7850A9A10910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61DDF9E-603D-4FD1-886D-4E42B083615E}"/>
              </a:ext>
            </a:extLst>
          </p:cNvPr>
          <p:cNvSpPr txBox="1"/>
          <p:nvPr/>
        </p:nvSpPr>
        <p:spPr>
          <a:xfrm>
            <a:off x="469160" y="1009068"/>
            <a:ext cx="8203402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What do we mean by ‘physical’?</a:t>
            </a:r>
          </a:p>
          <a:p>
            <a:pPr marL="742950" lvl="1" indent="-285750">
              <a:spcBef>
                <a:spcPts val="6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Production</a:t>
            </a:r>
          </a:p>
          <a:p>
            <a:pPr marL="742950" lvl="1" indent="-285750">
              <a:spcBef>
                <a:spcPts val="6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Use</a:t>
            </a:r>
          </a:p>
          <a:p>
            <a:pPr marL="742950" lvl="1" indent="-285750">
              <a:spcBef>
                <a:spcPts val="6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And means of transporting the hydrogen between sites</a:t>
            </a:r>
          </a:p>
          <a:p>
            <a:pPr marL="742950" lvl="1" indent="-285750">
              <a:spcBef>
                <a:spcPts val="6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In some cases these may already be joined up through a hub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AU" dirty="0"/>
          </a:p>
          <a:p>
            <a:endParaRPr lang="en-AU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871466C-D361-465C-921C-432865FA3A4C}"/>
              </a:ext>
            </a:extLst>
          </p:cNvPr>
          <p:cNvGrpSpPr/>
          <p:nvPr/>
        </p:nvGrpSpPr>
        <p:grpSpPr>
          <a:xfrm>
            <a:off x="2124075" y="2789487"/>
            <a:ext cx="7006249" cy="3233126"/>
            <a:chOff x="3714750" y="2969992"/>
            <a:chExt cx="7006249" cy="323312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D9CB27A-3CA2-4757-8D1D-3FF331E2ACC0}"/>
                </a:ext>
              </a:extLst>
            </p:cNvPr>
            <p:cNvSpPr/>
            <p:nvPr/>
          </p:nvSpPr>
          <p:spPr>
            <a:xfrm>
              <a:off x="3714750" y="3262314"/>
              <a:ext cx="5196239" cy="2940804"/>
            </a:xfrm>
            <a:prstGeom prst="ellipse">
              <a:avLst/>
            </a:prstGeom>
            <a:noFill/>
            <a:ln>
              <a:solidFill>
                <a:srgbClr val="469293"/>
              </a:solidFill>
              <a:prstDash val="dash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5170468"/>
                        <a:gd name="connsiteY0" fmla="*/ 1452860 h 2905719"/>
                        <a:gd name="connsiteX1" fmla="*/ 2585234 w 5170468"/>
                        <a:gd name="connsiteY1" fmla="*/ 0 h 2905719"/>
                        <a:gd name="connsiteX2" fmla="*/ 5170468 w 5170468"/>
                        <a:gd name="connsiteY2" fmla="*/ 1452860 h 2905719"/>
                        <a:gd name="connsiteX3" fmla="*/ 2585234 w 5170468"/>
                        <a:gd name="connsiteY3" fmla="*/ 2905720 h 2905719"/>
                        <a:gd name="connsiteX4" fmla="*/ 0 w 5170468"/>
                        <a:gd name="connsiteY4" fmla="*/ 1452860 h 29057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170468" h="2905719" extrusionOk="0">
                          <a:moveTo>
                            <a:pt x="0" y="1452860"/>
                          </a:moveTo>
                          <a:cubicBezTo>
                            <a:pt x="-261957" y="488887"/>
                            <a:pt x="1115089" y="15898"/>
                            <a:pt x="2585234" y="0"/>
                          </a:cubicBezTo>
                          <a:cubicBezTo>
                            <a:pt x="4101422" y="18611"/>
                            <a:pt x="5034548" y="654790"/>
                            <a:pt x="5170468" y="1452860"/>
                          </a:cubicBezTo>
                          <a:cubicBezTo>
                            <a:pt x="5046037" y="2376765"/>
                            <a:pt x="3975404" y="3113630"/>
                            <a:pt x="2585234" y="2905720"/>
                          </a:cubicBezTo>
                          <a:cubicBezTo>
                            <a:pt x="1011411" y="2825819"/>
                            <a:pt x="58471" y="2283190"/>
                            <a:pt x="0" y="145286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Hubs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E9D9E6A-E19F-4F8B-BD85-5A3FC147159B}"/>
                </a:ext>
              </a:extLst>
            </p:cNvPr>
            <p:cNvSpPr/>
            <p:nvPr/>
          </p:nvSpPr>
          <p:spPr>
            <a:xfrm>
              <a:off x="5054395" y="4387616"/>
              <a:ext cx="1128712" cy="800100"/>
            </a:xfrm>
            <a:prstGeom prst="ellipse">
              <a:avLst/>
            </a:prstGeom>
            <a:solidFill>
              <a:srgbClr val="8DC8C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chemeClr val="tx1"/>
                  </a:solidFill>
                </a:rPr>
                <a:t>Projects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015C3F2-3205-4480-B87D-4A49D59C1E83}"/>
                </a:ext>
              </a:extLst>
            </p:cNvPr>
            <p:cNvSpPr/>
            <p:nvPr/>
          </p:nvSpPr>
          <p:spPr>
            <a:xfrm>
              <a:off x="4387207" y="5072424"/>
              <a:ext cx="1128712" cy="747712"/>
            </a:xfrm>
            <a:prstGeom prst="ellipse">
              <a:avLst/>
            </a:prstGeom>
            <a:solidFill>
              <a:srgbClr val="8DC8C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chemeClr val="tx1"/>
                  </a:solidFill>
                </a:rPr>
                <a:t>Projects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BC85677-AF23-46E4-8EA5-1A4365D24BDA}"/>
                </a:ext>
              </a:extLst>
            </p:cNvPr>
            <p:cNvGrpSpPr/>
            <p:nvPr/>
          </p:nvGrpSpPr>
          <p:grpSpPr>
            <a:xfrm>
              <a:off x="6768312" y="3626339"/>
              <a:ext cx="1804992" cy="2300762"/>
              <a:chOff x="6774967" y="3529286"/>
              <a:chExt cx="1804992" cy="2300762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C488234-91AE-4E21-9B1E-F9116C5AF0B3}"/>
                  </a:ext>
                </a:extLst>
              </p:cNvPr>
              <p:cNvSpPr/>
              <p:nvPr/>
            </p:nvSpPr>
            <p:spPr>
              <a:xfrm>
                <a:off x="7195236" y="4080682"/>
                <a:ext cx="871538" cy="557212"/>
              </a:xfrm>
              <a:prstGeom prst="ellipse">
                <a:avLst/>
              </a:prstGeom>
              <a:solidFill>
                <a:srgbClr val="92B4D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00" dirty="0"/>
                  <a:t>On site facilities 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E797505-69CA-454A-B626-A4ECA1FA9637}"/>
                  </a:ext>
                </a:extLst>
              </p:cNvPr>
              <p:cNvSpPr txBox="1"/>
              <p:nvPr/>
            </p:nvSpPr>
            <p:spPr>
              <a:xfrm>
                <a:off x="6774967" y="3529286"/>
                <a:ext cx="13692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200" dirty="0">
                    <a:solidFill>
                      <a:srgbClr val="469293"/>
                    </a:solidFill>
                  </a:rPr>
                  <a:t>Industrial use and refuelling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7B7F16D4-03B7-4624-8C12-78AA0A07F3A7}"/>
                  </a:ext>
                </a:extLst>
              </p:cNvPr>
              <p:cNvSpPr/>
              <p:nvPr/>
            </p:nvSpPr>
            <p:spPr>
              <a:xfrm>
                <a:off x="7708421" y="4676759"/>
                <a:ext cx="871538" cy="557212"/>
              </a:xfrm>
              <a:prstGeom prst="ellipse">
                <a:avLst/>
              </a:prstGeom>
              <a:solidFill>
                <a:srgbClr val="92B4D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00" dirty="0"/>
                  <a:t>On site facilities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123BEC5-2BE8-4DA9-BE50-1DA32CBADDA5}"/>
                  </a:ext>
                </a:extLst>
              </p:cNvPr>
              <p:cNvSpPr/>
              <p:nvPr/>
            </p:nvSpPr>
            <p:spPr>
              <a:xfrm>
                <a:off x="7195236" y="5272836"/>
                <a:ext cx="871538" cy="557212"/>
              </a:xfrm>
              <a:prstGeom prst="ellipse">
                <a:avLst/>
              </a:prstGeom>
              <a:solidFill>
                <a:srgbClr val="92B4D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00" dirty="0"/>
                  <a:t>On site facilities </a:t>
                </a: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6B98D12-9DFC-4D8D-9D3B-7F608D1F76E1}"/>
                </a:ext>
              </a:extLst>
            </p:cNvPr>
            <p:cNvSpPr txBox="1"/>
            <p:nvPr/>
          </p:nvSpPr>
          <p:spPr>
            <a:xfrm>
              <a:off x="4185240" y="3668996"/>
              <a:ext cx="17223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469293"/>
                  </a:solidFill>
                </a:rPr>
                <a:t>Large hydrogen production projects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103F49-8729-4FDB-B6DE-FF9D79942D60}"/>
                </a:ext>
              </a:extLst>
            </p:cNvPr>
            <p:cNvSpPr txBox="1"/>
            <p:nvPr/>
          </p:nvSpPr>
          <p:spPr>
            <a:xfrm>
              <a:off x="5466240" y="2969992"/>
              <a:ext cx="1722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469293"/>
                  </a:solidFill>
                </a:rPr>
                <a:t>Region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E3BD22C-A34B-4922-9B79-69548BDD0112}"/>
                </a:ext>
              </a:extLst>
            </p:cNvPr>
            <p:cNvGrpSpPr/>
            <p:nvPr/>
          </p:nvGrpSpPr>
          <p:grpSpPr>
            <a:xfrm>
              <a:off x="9351776" y="3604975"/>
              <a:ext cx="1369223" cy="1737679"/>
              <a:chOff x="8595994" y="3521335"/>
              <a:chExt cx="1369223" cy="1737679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D1654321-A96F-4E07-A9F7-0C08FFFEC625}"/>
                  </a:ext>
                </a:extLst>
              </p:cNvPr>
              <p:cNvSpPr/>
              <p:nvPr/>
            </p:nvSpPr>
            <p:spPr>
              <a:xfrm>
                <a:off x="8975248" y="4323224"/>
                <a:ext cx="119062" cy="128587"/>
              </a:xfrm>
              <a:prstGeom prst="ellipse">
                <a:avLst/>
              </a:prstGeom>
              <a:solidFill>
                <a:srgbClr val="A9D37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00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5DE582-B721-4677-9149-6E1B02ED94D6}"/>
                  </a:ext>
                </a:extLst>
              </p:cNvPr>
              <p:cNvSpPr txBox="1"/>
              <p:nvPr/>
            </p:nvSpPr>
            <p:spPr>
              <a:xfrm>
                <a:off x="8595994" y="3521335"/>
                <a:ext cx="13692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200" dirty="0">
                    <a:solidFill>
                      <a:srgbClr val="469293"/>
                    </a:solidFill>
                  </a:rPr>
                  <a:t>Business and household use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94FD868C-2C98-40B9-83CE-C9151670CE05}"/>
                  </a:ext>
                </a:extLst>
              </p:cNvPr>
              <p:cNvSpPr/>
              <p:nvPr/>
            </p:nvSpPr>
            <p:spPr>
              <a:xfrm>
                <a:off x="9094310" y="4626300"/>
                <a:ext cx="119062" cy="128587"/>
              </a:xfrm>
              <a:prstGeom prst="ellipse">
                <a:avLst/>
              </a:prstGeom>
              <a:solidFill>
                <a:srgbClr val="A9D37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00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96821636-E7EC-4C91-BBCC-C6FCD6AACBC0}"/>
                  </a:ext>
                </a:extLst>
              </p:cNvPr>
              <p:cNvSpPr/>
              <p:nvPr/>
            </p:nvSpPr>
            <p:spPr>
              <a:xfrm>
                <a:off x="8903813" y="5130427"/>
                <a:ext cx="119062" cy="128587"/>
              </a:xfrm>
              <a:prstGeom prst="ellipse">
                <a:avLst/>
              </a:prstGeom>
              <a:solidFill>
                <a:srgbClr val="A9D37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00" dirty="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C7EA910F-86B0-4DD8-A2FA-24FC77260ABE}"/>
                  </a:ext>
                </a:extLst>
              </p:cNvPr>
              <p:cNvSpPr/>
              <p:nvPr/>
            </p:nvSpPr>
            <p:spPr>
              <a:xfrm>
                <a:off x="9469355" y="4960334"/>
                <a:ext cx="119062" cy="128587"/>
              </a:xfrm>
              <a:prstGeom prst="ellipse">
                <a:avLst/>
              </a:prstGeom>
              <a:solidFill>
                <a:srgbClr val="A9D37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00" dirty="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AD8FEEB-FAA2-4FC9-A500-35D4CC53FFD5}"/>
                  </a:ext>
                </a:extLst>
              </p:cNvPr>
              <p:cNvSpPr/>
              <p:nvPr/>
            </p:nvSpPr>
            <p:spPr>
              <a:xfrm>
                <a:off x="9702325" y="4362789"/>
                <a:ext cx="119062" cy="128587"/>
              </a:xfrm>
              <a:prstGeom prst="ellipse">
                <a:avLst/>
              </a:prstGeom>
              <a:solidFill>
                <a:srgbClr val="A9D37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00" dirty="0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79F99B34-4DCE-4C26-8BFA-CCACF6A1C5D2}"/>
                  </a:ext>
                </a:extLst>
              </p:cNvPr>
              <p:cNvSpPr/>
              <p:nvPr/>
            </p:nvSpPr>
            <p:spPr>
              <a:xfrm>
                <a:off x="9181349" y="4092818"/>
                <a:ext cx="198511" cy="21341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00" dirty="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5EC5662-297E-468D-9865-69AD3A5F0B25}"/>
                  </a:ext>
                </a:extLst>
              </p:cNvPr>
              <p:cNvSpPr/>
              <p:nvPr/>
            </p:nvSpPr>
            <p:spPr>
              <a:xfrm>
                <a:off x="9686131" y="4541477"/>
                <a:ext cx="198511" cy="21341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00" dirty="0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B41FF7CA-220E-4445-89CB-645DAC1435AC}"/>
                  </a:ext>
                </a:extLst>
              </p:cNvPr>
              <p:cNvSpPr/>
              <p:nvPr/>
            </p:nvSpPr>
            <p:spPr>
              <a:xfrm>
                <a:off x="9330375" y="4513946"/>
                <a:ext cx="198511" cy="21341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000" dirty="0"/>
              </a:p>
            </p:txBody>
          </p:sp>
        </p:grpSp>
      </p:grp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282120BD-99A2-4400-896A-6159B5E01537}"/>
              </a:ext>
            </a:extLst>
          </p:cNvPr>
          <p:cNvCxnSpPr>
            <a:cxnSpLocks/>
            <a:stCxn id="14" idx="6"/>
            <a:endCxn id="19" idx="2"/>
          </p:cNvCxnSpPr>
          <p:nvPr/>
        </p:nvCxnSpPr>
        <p:spPr>
          <a:xfrm>
            <a:off x="6469444" y="4275836"/>
            <a:ext cx="1599476" cy="82202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B160656-D356-4CBE-8827-418A85572FB7}"/>
              </a:ext>
            </a:extLst>
          </p:cNvPr>
          <p:cNvCxnSpPr/>
          <p:nvPr/>
        </p:nvCxnSpPr>
        <p:spPr>
          <a:xfrm flipV="1">
            <a:off x="7038194" y="4319939"/>
            <a:ext cx="1095375" cy="676166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A4EDA249-DC5A-4D00-B40F-6A7C2B71BA24}"/>
              </a:ext>
            </a:extLst>
          </p:cNvPr>
          <p:cNvCxnSpPr>
            <a:cxnSpLocks/>
            <a:endCxn id="47" idx="2"/>
          </p:cNvCxnSpPr>
          <p:nvPr/>
        </p:nvCxnSpPr>
        <p:spPr>
          <a:xfrm>
            <a:off x="4218332" y="5005379"/>
            <a:ext cx="1379574" cy="462611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7D12BDF0-B7EE-4A11-821D-5C0D9903F35E}"/>
              </a:ext>
            </a:extLst>
          </p:cNvPr>
          <p:cNvCxnSpPr>
            <a:cxnSpLocks/>
          </p:cNvCxnSpPr>
          <p:nvPr/>
        </p:nvCxnSpPr>
        <p:spPr>
          <a:xfrm flipV="1">
            <a:off x="3819525" y="4137401"/>
            <a:ext cx="4471289" cy="1381455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3DC9EB38-E033-41E4-8A75-22C8BE6C40EE}"/>
              </a:ext>
            </a:extLst>
          </p:cNvPr>
          <p:cNvCxnSpPr/>
          <p:nvPr/>
        </p:nvCxnSpPr>
        <p:spPr>
          <a:xfrm flipV="1">
            <a:off x="4646234" y="4222116"/>
            <a:ext cx="914400" cy="312552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1E676682-CFBC-476F-BBE0-174762711B7F}"/>
              </a:ext>
            </a:extLst>
          </p:cNvPr>
          <p:cNvSpPr/>
          <p:nvPr/>
        </p:nvSpPr>
        <p:spPr>
          <a:xfrm>
            <a:off x="8988593" y="1158281"/>
            <a:ext cx="2787014" cy="15418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Tells us to: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AU" sz="1200" dirty="0">
                <a:solidFill>
                  <a:schemeClr val="tx1"/>
                </a:solidFill>
              </a:rPr>
              <a:t>Consider what is ‘local community’ very carefully - hydrogen can be transported by road/water and so complicates how we think of large projects and their impacts compared with very localised industries. </a:t>
            </a:r>
          </a:p>
        </p:txBody>
      </p:sp>
    </p:spTree>
    <p:extLst>
      <p:ext uri="{BB962C8B-B14F-4D97-AF65-F5344CB8AC3E}">
        <p14:creationId xmlns:p14="http://schemas.microsoft.com/office/powerpoint/2010/main" val="375036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7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WG3: DRAFT PRINCIPLES</a:t>
            </a:r>
            <a:endParaRPr lang="en-US" sz="1800" b="1" dirty="0">
              <a:solidFill>
                <a:srgbClr val="469293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61DDF9E-603D-4FD1-886D-4E42B083615E}"/>
              </a:ext>
            </a:extLst>
          </p:cNvPr>
          <p:cNvSpPr txBox="1"/>
          <p:nvPr/>
        </p:nvSpPr>
        <p:spPr>
          <a:xfrm>
            <a:off x="454339" y="1007410"/>
            <a:ext cx="4360549" cy="5437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Don’t need to start from scratch - what are the precedents we can draw from?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CEC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ICMM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IFC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SDGs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Have aligned these according to key themes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Engagement and means of engagement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Biodiversity/land impact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Risk management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Local employment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Benefit sharing/education and tourism</a:t>
            </a:r>
          </a:p>
          <a:p>
            <a:pPr marL="742950" lvl="1" indent="-285750">
              <a:spcBef>
                <a:spcPts val="400"/>
              </a:spcBef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Long term land impact/improvement and decommissioning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5792F1-D53A-4777-B171-9A0F525393E7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3C0A545-2F0D-4902-9C0E-E19797BEE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0136" y="1007410"/>
            <a:ext cx="7088395" cy="493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8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WG3: DRAFT PRINCIPLES</a:t>
            </a:r>
            <a:endParaRPr lang="en-US" sz="1800" b="1" dirty="0">
              <a:solidFill>
                <a:srgbClr val="469293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5792F1-D53A-4777-B171-9A0F525393E7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4A5D6F-14EF-405E-A9DA-7DD4DB4F8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974519"/>
              </p:ext>
            </p:extLst>
          </p:nvPr>
        </p:nvGraphicFramePr>
        <p:xfrm>
          <a:off x="360998" y="1057284"/>
          <a:ext cx="11470004" cy="4846320"/>
        </p:xfrm>
        <a:graphic>
          <a:graphicData uri="http://schemas.openxmlformats.org/drawingml/2006/table">
            <a:tbl>
              <a:tblPr/>
              <a:tblGrid>
                <a:gridCol w="945980">
                  <a:extLst>
                    <a:ext uri="{9D8B030D-6E8A-4147-A177-3AD203B41FA5}">
                      <a16:colId xmlns:a16="http://schemas.microsoft.com/office/drawing/2014/main" val="358013093"/>
                    </a:ext>
                  </a:extLst>
                </a:gridCol>
                <a:gridCol w="945980">
                  <a:extLst>
                    <a:ext uri="{9D8B030D-6E8A-4147-A177-3AD203B41FA5}">
                      <a16:colId xmlns:a16="http://schemas.microsoft.com/office/drawing/2014/main" val="378009018"/>
                    </a:ext>
                  </a:extLst>
                </a:gridCol>
                <a:gridCol w="945980">
                  <a:extLst>
                    <a:ext uri="{9D8B030D-6E8A-4147-A177-3AD203B41FA5}">
                      <a16:colId xmlns:a16="http://schemas.microsoft.com/office/drawing/2014/main" val="1206905023"/>
                    </a:ext>
                  </a:extLst>
                </a:gridCol>
                <a:gridCol w="945980">
                  <a:extLst>
                    <a:ext uri="{9D8B030D-6E8A-4147-A177-3AD203B41FA5}">
                      <a16:colId xmlns:a16="http://schemas.microsoft.com/office/drawing/2014/main" val="2703690139"/>
                    </a:ext>
                  </a:extLst>
                </a:gridCol>
                <a:gridCol w="945980">
                  <a:extLst>
                    <a:ext uri="{9D8B030D-6E8A-4147-A177-3AD203B41FA5}">
                      <a16:colId xmlns:a16="http://schemas.microsoft.com/office/drawing/2014/main" val="2144990228"/>
                    </a:ext>
                  </a:extLst>
                </a:gridCol>
                <a:gridCol w="945980">
                  <a:extLst>
                    <a:ext uri="{9D8B030D-6E8A-4147-A177-3AD203B41FA5}">
                      <a16:colId xmlns:a16="http://schemas.microsoft.com/office/drawing/2014/main" val="3177630816"/>
                    </a:ext>
                  </a:extLst>
                </a:gridCol>
                <a:gridCol w="945980">
                  <a:extLst>
                    <a:ext uri="{9D8B030D-6E8A-4147-A177-3AD203B41FA5}">
                      <a16:colId xmlns:a16="http://schemas.microsoft.com/office/drawing/2014/main" val="1786681794"/>
                    </a:ext>
                  </a:extLst>
                </a:gridCol>
                <a:gridCol w="945980">
                  <a:extLst>
                    <a:ext uri="{9D8B030D-6E8A-4147-A177-3AD203B41FA5}">
                      <a16:colId xmlns:a16="http://schemas.microsoft.com/office/drawing/2014/main" val="1140298036"/>
                    </a:ext>
                  </a:extLst>
                </a:gridCol>
                <a:gridCol w="945980">
                  <a:extLst>
                    <a:ext uri="{9D8B030D-6E8A-4147-A177-3AD203B41FA5}">
                      <a16:colId xmlns:a16="http://schemas.microsoft.com/office/drawing/2014/main" val="2022741517"/>
                    </a:ext>
                  </a:extLst>
                </a:gridCol>
                <a:gridCol w="945980">
                  <a:extLst>
                    <a:ext uri="{9D8B030D-6E8A-4147-A177-3AD203B41FA5}">
                      <a16:colId xmlns:a16="http://schemas.microsoft.com/office/drawing/2014/main" val="1142720365"/>
                    </a:ext>
                  </a:extLst>
                </a:gridCol>
                <a:gridCol w="1005102">
                  <a:extLst>
                    <a:ext uri="{9D8B030D-6E8A-4147-A177-3AD203B41FA5}">
                      <a16:colId xmlns:a16="http://schemas.microsoft.com/office/drawing/2014/main" val="4203516309"/>
                    </a:ext>
                  </a:extLst>
                </a:gridCol>
                <a:gridCol w="1005102">
                  <a:extLst>
                    <a:ext uri="{9D8B030D-6E8A-4147-A177-3AD203B41FA5}">
                      <a16:colId xmlns:a16="http://schemas.microsoft.com/office/drawing/2014/main" val="2319979671"/>
                    </a:ext>
                  </a:extLst>
                </a:gridCol>
              </a:tblGrid>
              <a:tr h="36579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Engaging with all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Proactive Local Consultation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Timely and responsive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Biodiversity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Minimise negative land impact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management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employment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Sharing in benefits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and tourism possibilities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term land impact/improvement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Decommissioning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416791"/>
                  </a:ext>
                </a:extLst>
              </a:tr>
              <a:tr h="197781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Undertaking Part I - avoiding bad behaviour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no harm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engage respectfully with affected communities, including Traditional Owners of the land, to seek their views and input before submitting development applications.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consult the community on the potential visual, noise, traffic and other impacts of the development, and on the mitigation options where relevant.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provide clear community access to project decisionmakers and respond to community issues in a timely way.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be sensitive to areas of high biodiversity and to maintaining cultural and landscape value in the design and operation of projects.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minimise the impacts on highly productive agricultural land where feasible.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implement effective risk-management strategies and systems based on sound science, and which account for stakeholder perceptions of risk.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treat workers fairly by providing safe and healthy working conditions.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demonstrate responsible land and water stewardship over the life of the development.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engage proactively with the community to appropriately plan and budget for  the end of the project’s design or permitted life.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967991"/>
                  </a:ext>
                </a:extLst>
              </a:tr>
              <a:tr h="21807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Undertaking Part II - positive; accountable framework to  contribute to the social, economic and institutional development of host countries and communities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Sharing benefit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We will look for opportunities to integrate continued agricultural production into the project.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support the local economy by providing local training, employment and procurement opportunities wherever possible.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provide communities and workers with the opportunity to share benefits using an appropriate governance mechanism.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commit to using hydrogen development to support educational, cultural and tourism opportunities where appropriate.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seek to enhance the ecological and cultural value of land and water within host communities.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will involve the community to maximise benefits resulting from the responsible decommissioning or refurbishment/repowering of the project site.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873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51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9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WG3: DRAFT PRINCIPLES</a:t>
            </a:r>
            <a:endParaRPr lang="en-US" sz="1800" b="1" dirty="0">
              <a:solidFill>
                <a:srgbClr val="469293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5792F1-D53A-4777-B171-9A0F525393E7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4D7798A-6722-4FA6-A8B3-2213CE816E48}"/>
              </a:ext>
            </a:extLst>
          </p:cNvPr>
          <p:cNvSpPr txBox="1"/>
          <p:nvPr/>
        </p:nvSpPr>
        <p:spPr>
          <a:xfrm>
            <a:off x="454339" y="1007410"/>
            <a:ext cx="1114711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Need to test the philosophy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Need to consider how we would advise industry to operationalise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How to implement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How to measure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endParaRPr lang="en-AU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DFB316-547A-4302-B75A-661EAB783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858" y="2059773"/>
            <a:ext cx="7642860" cy="3505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A1EBAE-1BE9-4F69-8D40-53283319DE46}"/>
              </a:ext>
            </a:extLst>
          </p:cNvPr>
          <p:cNvSpPr txBox="1"/>
          <p:nvPr/>
        </p:nvSpPr>
        <p:spPr>
          <a:xfrm>
            <a:off x="454338" y="2665380"/>
            <a:ext cx="356997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While not locking in what might not work or setting unrealistic expectations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Need to wordsmith in light of above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Then consult…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12186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7153</TotalTime>
  <Words>1084</Words>
  <Application>Microsoft Office PowerPoint</Application>
  <PresentationFormat>Widescreen</PresentationFormat>
  <Paragraphs>178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Toyota text</vt:lpstr>
      <vt:lpstr>Arial</vt:lpstr>
      <vt:lpstr>Calibri</vt:lpstr>
      <vt:lpstr>Calibri Light</vt:lpstr>
      <vt:lpstr>Source Sans Pro</vt:lpstr>
      <vt:lpstr>Wingdings</vt:lpstr>
      <vt:lpstr>Office Theme</vt:lpstr>
      <vt:lpstr>PowerPoint Presentation</vt:lpstr>
      <vt:lpstr>WG3: PHILOSOPHICAL FRAMEWORK</vt:lpstr>
      <vt:lpstr>WG3: PHILOSOPHICAL FRAMEWORK</vt:lpstr>
      <vt:lpstr>WG3: DRAFT PRINCIPLES</vt:lpstr>
      <vt:lpstr>WG3: DRAFT PRINCIPLES</vt:lpstr>
      <vt:lpstr>WG3: DRAFT PRINCIPLES</vt:lpstr>
      <vt:lpstr>WG3: DRAFT PRINCIPLES</vt:lpstr>
      <vt:lpstr>WG3: DRAFT PRINCIPLES</vt:lpstr>
      <vt:lpstr>WG3: DRAFT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Johnson</dc:creator>
  <cp:lastModifiedBy>Fiona Simon</cp:lastModifiedBy>
  <cp:revision>268</cp:revision>
  <dcterms:created xsi:type="dcterms:W3CDTF">2018-11-26T06:49:14Z</dcterms:created>
  <dcterms:modified xsi:type="dcterms:W3CDTF">2020-07-30T07:00:13Z</dcterms:modified>
</cp:coreProperties>
</file>